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8"/>
  </p:notesMasterIdLst>
  <p:sldIdLst>
    <p:sldId id="341" r:id="rId2"/>
    <p:sldId id="290" r:id="rId3"/>
    <p:sldId id="326" r:id="rId4"/>
    <p:sldId id="327" r:id="rId5"/>
    <p:sldId id="330" r:id="rId6"/>
    <p:sldId id="295" r:id="rId7"/>
    <p:sldId id="328" r:id="rId8"/>
    <p:sldId id="437" r:id="rId9"/>
    <p:sldId id="436" r:id="rId10"/>
    <p:sldId id="332" r:id="rId11"/>
    <p:sldId id="342" r:id="rId12"/>
    <p:sldId id="329" r:id="rId13"/>
    <p:sldId id="333" r:id="rId14"/>
    <p:sldId id="334" r:id="rId15"/>
    <p:sldId id="335" r:id="rId16"/>
    <p:sldId id="296" r:id="rId17"/>
    <p:sldId id="297" r:id="rId18"/>
    <p:sldId id="299" r:id="rId19"/>
    <p:sldId id="435" r:id="rId20"/>
    <p:sldId id="302" r:id="rId21"/>
    <p:sldId id="303" r:id="rId22"/>
    <p:sldId id="301" r:id="rId23"/>
    <p:sldId id="300" r:id="rId24"/>
    <p:sldId id="304" r:id="rId25"/>
    <p:sldId id="306" r:id="rId26"/>
    <p:sldId id="312" r:id="rId27"/>
    <p:sldId id="336" r:id="rId28"/>
    <p:sldId id="311" r:id="rId29"/>
    <p:sldId id="309" r:id="rId30"/>
    <p:sldId id="310" r:id="rId31"/>
    <p:sldId id="307" r:id="rId32"/>
    <p:sldId id="315" r:id="rId33"/>
    <p:sldId id="314" r:id="rId34"/>
    <p:sldId id="316" r:id="rId35"/>
    <p:sldId id="317" r:id="rId36"/>
    <p:sldId id="337" r:id="rId37"/>
    <p:sldId id="318" r:id="rId38"/>
    <p:sldId id="321" r:id="rId39"/>
    <p:sldId id="320" r:id="rId40"/>
    <p:sldId id="338" r:id="rId41"/>
    <p:sldId id="339" r:id="rId42"/>
    <p:sldId id="324" r:id="rId43"/>
    <p:sldId id="323" r:id="rId44"/>
    <p:sldId id="325" r:id="rId45"/>
    <p:sldId id="340" r:id="rId46"/>
    <p:sldId id="322"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77758" autoAdjust="0"/>
  </p:normalViewPr>
  <p:slideViewPr>
    <p:cSldViewPr snapToGrid="0" snapToObjects="1">
      <p:cViewPr varScale="1">
        <p:scale>
          <a:sx n="85" d="100"/>
          <a:sy n="85" d="100"/>
        </p:scale>
        <p:origin x="229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41FA7648-B70B-46BE-9122-B3EE56B71038}"/>
    <pc:docChg chg="undo custSel modSld">
      <pc:chgData name="Bethany Bolen" userId="8e338a04f9f07398" providerId="LiveId" clId="{41FA7648-B70B-46BE-9122-B3EE56B71038}" dt="2020-09-02T03:41:37.240" v="26" actId="478"/>
      <pc:docMkLst>
        <pc:docMk/>
      </pc:docMkLst>
      <pc:sldChg chg="addSp delSp modSp mod">
        <pc:chgData name="Bethany Bolen" userId="8e338a04f9f07398" providerId="LiveId" clId="{41FA7648-B70B-46BE-9122-B3EE56B71038}" dt="2020-09-02T03:40:42.140" v="16" actId="478"/>
        <pc:sldMkLst>
          <pc:docMk/>
          <pc:sldMk cId="1581433713" sldId="297"/>
        </pc:sldMkLst>
        <pc:picChg chg="add del mod ord">
          <ac:chgData name="Bethany Bolen" userId="8e338a04f9f07398" providerId="LiveId" clId="{41FA7648-B70B-46BE-9122-B3EE56B71038}" dt="2020-09-02T03:40:42.140" v="16" actId="478"/>
          <ac:picMkLst>
            <pc:docMk/>
            <pc:sldMk cId="1581433713" sldId="297"/>
            <ac:picMk id="6" creationId="{D7422B46-4EC7-4F3D-AFD3-C73C28CE8EF6}"/>
          </ac:picMkLst>
        </pc:picChg>
        <pc:picChg chg="add mod ord">
          <ac:chgData name="Bethany Bolen" userId="8e338a04f9f07398" providerId="LiveId" clId="{41FA7648-B70B-46BE-9122-B3EE56B71038}" dt="2020-09-02T03:40:40.698" v="15" actId="167"/>
          <ac:picMkLst>
            <pc:docMk/>
            <pc:sldMk cId="1581433713" sldId="297"/>
            <ac:picMk id="8" creationId="{19BF8761-94F7-4F30-A6BC-96AFCCE46070}"/>
          </ac:picMkLst>
        </pc:picChg>
        <pc:picChg chg="del">
          <ac:chgData name="Bethany Bolen" userId="8e338a04f9f07398" providerId="LiveId" clId="{41FA7648-B70B-46BE-9122-B3EE56B71038}" dt="2020-09-02T03:32:40.645" v="9" actId="478"/>
          <ac:picMkLst>
            <pc:docMk/>
            <pc:sldMk cId="1581433713" sldId="297"/>
            <ac:picMk id="3074" creationId="{00000000-0000-0000-0000-000000000000}"/>
          </ac:picMkLst>
        </pc:picChg>
      </pc:sldChg>
      <pc:sldChg chg="addSp delSp modSp mod">
        <pc:chgData name="Bethany Bolen" userId="8e338a04f9f07398" providerId="LiveId" clId="{41FA7648-B70B-46BE-9122-B3EE56B71038}" dt="2020-09-02T03:41:37.240" v="26" actId="478"/>
        <pc:sldMkLst>
          <pc:docMk/>
          <pc:sldMk cId="1552895066" sldId="307"/>
        </pc:sldMkLst>
        <pc:picChg chg="add mod ord">
          <ac:chgData name="Bethany Bolen" userId="8e338a04f9f07398" providerId="LiveId" clId="{41FA7648-B70B-46BE-9122-B3EE56B71038}" dt="2020-09-02T03:41:36.026" v="25" actId="167"/>
          <ac:picMkLst>
            <pc:docMk/>
            <pc:sldMk cId="1552895066" sldId="307"/>
            <ac:picMk id="6" creationId="{7AFB6CD7-EBF3-4054-B19C-61F86CB03403}"/>
          </ac:picMkLst>
        </pc:picChg>
        <pc:picChg chg="del">
          <ac:chgData name="Bethany Bolen" userId="8e338a04f9f07398" providerId="LiveId" clId="{41FA7648-B70B-46BE-9122-B3EE56B71038}" dt="2020-09-02T03:41:37.240" v="26" actId="478"/>
          <ac:picMkLst>
            <pc:docMk/>
            <pc:sldMk cId="1552895066" sldId="307"/>
            <ac:picMk id="2050" creationId="{00000000-0000-0000-0000-000000000000}"/>
          </ac:picMkLst>
        </pc:picChg>
      </pc:sldChg>
      <pc:sldChg chg="addSp delSp modSp mod">
        <pc:chgData name="Bethany Bolen" userId="8e338a04f9f07398" providerId="LiveId" clId="{41FA7648-B70B-46BE-9122-B3EE56B71038}" dt="2020-09-02T03:41:29.379" v="21" actId="478"/>
        <pc:sldMkLst>
          <pc:docMk/>
          <pc:sldMk cId="1708464097" sldId="336"/>
        </pc:sldMkLst>
        <pc:picChg chg="add mod ord">
          <ac:chgData name="Bethany Bolen" userId="8e338a04f9f07398" providerId="LiveId" clId="{41FA7648-B70B-46BE-9122-B3EE56B71038}" dt="2020-09-02T03:41:28.248" v="20" actId="167"/>
          <ac:picMkLst>
            <pc:docMk/>
            <pc:sldMk cId="1708464097" sldId="336"/>
            <ac:picMk id="6" creationId="{7D265FB8-1E48-4C2B-93D7-C7175B1D2361}"/>
          </ac:picMkLst>
        </pc:picChg>
        <pc:picChg chg="del">
          <ac:chgData name="Bethany Bolen" userId="8e338a04f9f07398" providerId="LiveId" clId="{41FA7648-B70B-46BE-9122-B3EE56B71038}" dt="2020-09-02T03:41:29.379" v="21" actId="478"/>
          <ac:picMkLst>
            <pc:docMk/>
            <pc:sldMk cId="1708464097" sldId="336"/>
            <ac:picMk id="2050" creationId="{00000000-0000-0000-0000-000000000000}"/>
          </ac:picMkLst>
        </pc:picChg>
      </pc:sldChg>
      <pc:sldChg chg="addSp delSp modSp mod">
        <pc:chgData name="Bethany Bolen" userId="8e338a04f9f07398" providerId="LiveId" clId="{41FA7648-B70B-46BE-9122-B3EE56B71038}" dt="2020-09-02T03:32:13.641" v="4" actId="478"/>
        <pc:sldMkLst>
          <pc:docMk/>
          <pc:sldMk cId="1238346458" sldId="437"/>
        </pc:sldMkLst>
        <pc:picChg chg="add mod ord">
          <ac:chgData name="Bethany Bolen" userId="8e338a04f9f07398" providerId="LiveId" clId="{41FA7648-B70B-46BE-9122-B3EE56B71038}" dt="2020-09-02T03:32:12.330" v="3" actId="167"/>
          <ac:picMkLst>
            <pc:docMk/>
            <pc:sldMk cId="1238346458" sldId="437"/>
            <ac:picMk id="6" creationId="{6C74F88A-00A2-4A69-95CB-E0FA9A292296}"/>
          </ac:picMkLst>
        </pc:picChg>
        <pc:picChg chg="del">
          <ac:chgData name="Bethany Bolen" userId="8e338a04f9f07398" providerId="LiveId" clId="{41FA7648-B70B-46BE-9122-B3EE56B71038}" dt="2020-09-02T03:32:13.641" v="4" actId="478"/>
          <ac:picMkLst>
            <pc:docMk/>
            <pc:sldMk cId="1238346458" sldId="437"/>
            <ac:picMk id="1027" creationId="{00000000-0000-0000-0000-000000000000}"/>
          </ac:picMkLst>
        </pc:picChg>
      </pc:sldChg>
    </pc:docChg>
  </pc:docChgLst>
  <pc:docChgLst>
    <pc:chgData name="Kris Udd" userId="1177e061ad7f1e06" providerId="LiveId" clId="{9E6B307F-B20B-4FF5-BE6B-98FBA2A558D4}"/>
    <pc:docChg chg="custSel modSld">
      <pc:chgData name="Kris Udd" userId="1177e061ad7f1e06" providerId="LiveId" clId="{9E6B307F-B20B-4FF5-BE6B-98FBA2A558D4}" dt="2021-05-14T16:06:25.054" v="6" actId="478"/>
      <pc:docMkLst>
        <pc:docMk/>
      </pc:docMkLst>
      <pc:sldChg chg="addSp delSp modSp mod modNotesTx">
        <pc:chgData name="Kris Udd" userId="1177e061ad7f1e06" providerId="LiveId" clId="{9E6B307F-B20B-4FF5-BE6B-98FBA2A558D4}" dt="2021-05-14T16:06:25.054" v="6" actId="478"/>
        <pc:sldMkLst>
          <pc:docMk/>
          <pc:sldMk cId="1113753424" sldId="328"/>
        </pc:sldMkLst>
        <pc:picChg chg="del">
          <ac:chgData name="Kris Udd" userId="1177e061ad7f1e06" providerId="LiveId" clId="{9E6B307F-B20B-4FF5-BE6B-98FBA2A558D4}" dt="2021-05-14T16:06:25.054" v="6" actId="478"/>
          <ac:picMkLst>
            <pc:docMk/>
            <pc:sldMk cId="1113753424" sldId="328"/>
            <ac:picMk id="6" creationId="{19442B3F-93B8-47DD-8D4F-DEFB2D75F22D}"/>
          </ac:picMkLst>
        </pc:picChg>
        <pc:picChg chg="add mod ord">
          <ac:chgData name="Kris Udd" userId="1177e061ad7f1e06" providerId="LiveId" clId="{9E6B307F-B20B-4FF5-BE6B-98FBA2A558D4}" dt="2021-05-14T16:06:23.029" v="5" actId="167"/>
          <ac:picMkLst>
            <pc:docMk/>
            <pc:sldMk cId="1113753424" sldId="328"/>
            <ac:picMk id="7" creationId="{9EEB43DA-C540-4EE9-90DE-91F418CAC91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9/4/2021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b="0" baseline="0" dirty="0"/>
              <a:t>Recently, some scholars have suggested that Debir/Lo-debar be located at the site shown here, Tell el-</a:t>
            </a:r>
            <a:r>
              <a:rPr lang="en-US" b="0" baseline="0" dirty="0" err="1"/>
              <a:t>Husn</a:t>
            </a:r>
            <a:r>
              <a:rPr lang="en-US" b="0" baseline="0" dirty="0"/>
              <a:t> (south of Irbid) (Finkelstein, Koch, and </a:t>
            </a:r>
            <a:r>
              <a:rPr lang="en-US" b="0" baseline="0" dirty="0" err="1"/>
              <a:t>Lipschits</a:t>
            </a:r>
            <a:r>
              <a:rPr lang="en-US" b="0" baseline="0" dirty="0"/>
              <a:t> 2011: 144–45). This site is more frequently associated with biblical </a:t>
            </a:r>
            <a:r>
              <a:rPr lang="en-US" b="0" baseline="0" dirty="0" err="1"/>
              <a:t>Ramoth-gilead</a:t>
            </a:r>
            <a:r>
              <a:rPr lang="en-US" b="0" baseline="0" dirty="0"/>
              <a:t>, although there are other candidates for </a:t>
            </a:r>
            <a:r>
              <a:rPr lang="en-US" b="0" baseline="0" dirty="0" err="1"/>
              <a:t>Ramoth-gilead</a:t>
            </a:r>
            <a:r>
              <a:rPr lang="en-US" b="0" baseline="0" dirty="0"/>
              <a:t> as well.</a:t>
            </a:r>
            <a:endParaRPr lang="en-US" b="1" baseline="0"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dirty="0"/>
              <a:t>Reference:</a:t>
            </a:r>
          </a:p>
          <a:p>
            <a:r>
              <a:rPr lang="tr-TR" dirty="0">
                <a:effectLst/>
              </a:rPr>
              <a:t>Finkelstein, Israel</a:t>
            </a:r>
            <a:r>
              <a:rPr lang="en-US" dirty="0">
                <a:effectLst/>
              </a:rPr>
              <a:t>; Koch,</a:t>
            </a:r>
            <a:r>
              <a:rPr lang="tr-TR" dirty="0">
                <a:effectLst/>
              </a:rPr>
              <a:t> Ido</a:t>
            </a:r>
            <a:r>
              <a:rPr lang="en-US" dirty="0">
                <a:effectLst/>
              </a:rPr>
              <a:t>;</a:t>
            </a:r>
            <a:r>
              <a:rPr lang="tr-TR" dirty="0">
                <a:effectLst/>
              </a:rPr>
              <a:t> and Lipschits</a:t>
            </a:r>
            <a:r>
              <a:rPr lang="en-US" dirty="0">
                <a:effectLst/>
              </a:rPr>
              <a:t>, </a:t>
            </a:r>
            <a:r>
              <a:rPr lang="en-US" dirty="0" err="1">
                <a:effectLst/>
              </a:rPr>
              <a:t>Oded</a:t>
            </a:r>
            <a:r>
              <a:rPr lang="en-US" dirty="0">
                <a:effectLst/>
              </a:rPr>
              <a:t>.</a:t>
            </a:r>
          </a:p>
          <a:p>
            <a:pPr marL="685800" indent="-457200">
              <a:tabLst>
                <a:tab pos="685800" algn="l"/>
              </a:tabLst>
            </a:pPr>
            <a:r>
              <a:rPr lang="tr-TR" dirty="0">
                <a:effectLst/>
              </a:rPr>
              <a:t>201</a:t>
            </a:r>
            <a:r>
              <a:rPr lang="en-US" dirty="0">
                <a:effectLst/>
              </a:rPr>
              <a:t>1	</a:t>
            </a:r>
            <a:r>
              <a:rPr lang="tr-TR" dirty="0">
                <a:effectLst/>
              </a:rPr>
              <a:t>The Biblical Gilead: </a:t>
            </a:r>
            <a:r>
              <a:rPr lang="en-US" dirty="0">
                <a:effectLst/>
              </a:rPr>
              <a:t>O</a:t>
            </a:r>
            <a:r>
              <a:rPr lang="tr-TR" dirty="0">
                <a:effectLst/>
              </a:rPr>
              <a:t>bservations on </a:t>
            </a:r>
            <a:r>
              <a:rPr lang="en-US" dirty="0">
                <a:effectLst/>
              </a:rPr>
              <a:t>I</a:t>
            </a:r>
            <a:r>
              <a:rPr lang="tr-TR" dirty="0">
                <a:effectLst/>
              </a:rPr>
              <a:t>dentifications, </a:t>
            </a:r>
            <a:r>
              <a:rPr lang="en-US" dirty="0">
                <a:effectLst/>
              </a:rPr>
              <a:t>G</a:t>
            </a:r>
            <a:r>
              <a:rPr lang="tr-TR" dirty="0">
                <a:effectLst/>
              </a:rPr>
              <a:t>eographic </a:t>
            </a:r>
            <a:r>
              <a:rPr lang="en-US" dirty="0">
                <a:effectLst/>
              </a:rPr>
              <a:t>D</a:t>
            </a:r>
            <a:r>
              <a:rPr lang="tr-TR" dirty="0">
                <a:effectLst/>
              </a:rPr>
              <a:t>ivisions and </a:t>
            </a:r>
            <a:r>
              <a:rPr lang="en-US" dirty="0">
                <a:effectLst/>
              </a:rPr>
              <a:t>T</a:t>
            </a:r>
            <a:r>
              <a:rPr lang="tr-TR" dirty="0">
                <a:effectLst/>
              </a:rPr>
              <a:t>erritorial </a:t>
            </a:r>
            <a:r>
              <a:rPr lang="en-US" dirty="0">
                <a:effectLst/>
              </a:rPr>
              <a:t>H</a:t>
            </a:r>
            <a:r>
              <a:rPr lang="tr-TR" dirty="0">
                <a:effectLst/>
              </a:rPr>
              <a:t>istory. </a:t>
            </a:r>
            <a:r>
              <a:rPr lang="tr-TR" i="1" dirty="0">
                <a:effectLst/>
              </a:rPr>
              <a:t>Ugarit-Forschungen</a:t>
            </a:r>
            <a:r>
              <a:rPr lang="en-US" i="1" dirty="0">
                <a:effectLst/>
              </a:rPr>
              <a:t> </a:t>
            </a:r>
            <a:r>
              <a:rPr lang="tr-TR" dirty="0">
                <a:effectLst/>
              </a:rPr>
              <a:t>43: 131–60.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tb060503031</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distance from Jerusalem to Umm </a:t>
            </a:r>
            <a:r>
              <a:rPr lang="en-US" sz="1200" kern="1200" baseline="0" dirty="0" err="1">
                <a:solidFill>
                  <a:schemeClr val="tx1"/>
                </a:solidFill>
                <a:effectLst/>
                <a:latin typeface="+mn-lt"/>
                <a:ea typeface="+mn-ea"/>
                <a:cs typeface="+mn-cs"/>
              </a:rPr>
              <a:t>ed-Dabar</a:t>
            </a:r>
            <a:r>
              <a:rPr lang="en-US" sz="1200" kern="1200" baseline="0" dirty="0">
                <a:solidFill>
                  <a:schemeClr val="tx1"/>
                </a:solidFill>
                <a:effectLst/>
                <a:latin typeface="+mn-lt"/>
                <a:ea typeface="+mn-ea"/>
                <a:cs typeface="+mn-cs"/>
              </a:rPr>
              <a:t>, if the route through the Jordan Valley was taken, would have been about 72 miles (115 km). </a:t>
            </a:r>
            <a:r>
              <a:rPr lang="en-US" sz="1200" kern="1200" dirty="0">
                <a:solidFill>
                  <a:schemeClr val="tx1"/>
                </a:solidFill>
                <a:effectLst/>
                <a:latin typeface="+mn-lt"/>
                <a:ea typeface="+mn-ea"/>
                <a:cs typeface="+mn-cs"/>
              </a:rPr>
              <a:t>This map adapted from a detail of map</a:t>
            </a:r>
            <a:r>
              <a:rPr lang="en-US" sz="1200" kern="1200" baseline="0" dirty="0">
                <a:solidFill>
                  <a:schemeClr val="tx1"/>
                </a:solidFill>
                <a:effectLst/>
                <a:latin typeface="+mn-lt"/>
                <a:ea typeface="+mn-ea"/>
                <a:cs typeface="+mn-cs"/>
              </a:rPr>
              <a:t> 1-1 </a:t>
            </a:r>
            <a:r>
              <a:rPr lang="en-US" dirty="0"/>
              <a:t>from the </a:t>
            </a:r>
            <a:r>
              <a:rPr lang="en-US" i="1" dirty="0"/>
              <a:t>Satellite Bible Atlas</a:t>
            </a:r>
            <a:r>
              <a:rPr lang="en-US" dirty="0"/>
              <a:t>, by William Schlegel. An editable version of this graphic</a:t>
            </a:r>
            <a:r>
              <a:rPr lang="en-US" baseline="0" dirty="0"/>
              <a:t> is behind the map for those who may wish to modify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 that Mephibosheth was lame, it seems likely that he would have ridden a donkey or been taken in a cart. This American Colony photo was taken between 1934 and 1939.</a:t>
            </a:r>
          </a:p>
          <a:p>
            <a:endParaRPr lang="en-US" dirty="0"/>
          </a:p>
          <a:p>
            <a:r>
              <a:rPr lang="en-US" dirty="0"/>
              <a:t>mat22435</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260629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 was photographed at the Bible Lands Museum in Jerusalem.</a:t>
            </a:r>
          </a:p>
          <a:p>
            <a:endParaRPr lang="en-US" dirty="0"/>
          </a:p>
          <a:p>
            <a:r>
              <a:rPr lang="en-US" dirty="0"/>
              <a:t>mjb1904258034</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260629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 was photographed at the National Museum of Iran</a:t>
            </a:r>
            <a:r>
              <a:rPr lang="en-US" baseline="0" dirty="0"/>
              <a:t> in Tehran</a:t>
            </a:r>
            <a:r>
              <a:rPr lang="en-US" dirty="0"/>
              <a:t>.</a:t>
            </a:r>
          </a:p>
          <a:p>
            <a:endParaRPr lang="en-US" dirty="0"/>
          </a:p>
          <a:p>
            <a:r>
              <a:rPr lang="en-US" dirty="0"/>
              <a:t>tb0514184013</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260629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1900 and 1920.</a:t>
            </a:r>
          </a:p>
          <a:p>
            <a:endParaRPr lang="en-US" dirty="0"/>
          </a:p>
          <a:p>
            <a:r>
              <a:rPr lang="en-US" dirty="0"/>
              <a:t>mat01621</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260629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the Israelite king Jehu (or possibly his representative) bowing down to the Assyrian king Shalmaneser III, an event that happened in Jehu’s first year of reign, 841 BC.</a:t>
            </a:r>
            <a:r>
              <a:rPr lang="en-US" baseline="0" dirty="0"/>
              <a:t> The inscription refers to him as “son of Omri,” reflecting his position as ruler over the state previously ruled by Omri. The Black Obelisk</a:t>
            </a:r>
            <a:r>
              <a:rPr lang="en-US" dirty="0"/>
              <a:t> was photographed at the British Museum.</a:t>
            </a:r>
          </a:p>
          <a:p>
            <a:endParaRPr lang="en-US" dirty="0"/>
          </a:p>
          <a:p>
            <a:r>
              <a:rPr lang="en-US" dirty="0"/>
              <a:t>tb112004821</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538431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relief shows several captured enemies</a:t>
            </a:r>
            <a:r>
              <a:rPr lang="en-US" baseline="0" dirty="0"/>
              <a:t> bowing to the ground, along with</a:t>
            </a:r>
            <a:r>
              <a:rPr lang="en-US" dirty="0"/>
              <a:t> two captured Elamite kings being forced to act as servants. Assyrian courtiers jeer at the Elamite kings, who are distinguished by their fringed robes and bulbous hats. The</a:t>
            </a:r>
            <a:r>
              <a:rPr lang="en-US" baseline="0" dirty="0"/>
              <a:t> one on the left </a:t>
            </a:r>
            <a:r>
              <a:rPr lang="en-US" dirty="0"/>
              <a:t>carries a wine jar, while the one on the right holds a fly whisk. The inscription states that Ashurbanipal captured the Elamites with the help of the gods and compelled them to prepare and serve him a meal. </a:t>
            </a:r>
            <a:r>
              <a:rPr lang="en-US" dirty="0">
                <a:solidFill>
                  <a:srgbClr val="000000"/>
                </a:solidFill>
                <a:latin typeface="Calibri"/>
              </a:rPr>
              <a:t>This relief was photographed at the British Museum. </a:t>
            </a:r>
            <a:r>
              <a:rPr lang="en-US" dirty="0"/>
              <a:t>This image comes from Allan Gluck and is licensed under</a:t>
            </a:r>
            <a:r>
              <a:rPr lang="en-US" baseline="0" dirty="0"/>
              <a:t> </a:t>
            </a:r>
            <a:r>
              <a:rPr lang="en-US" dirty="0"/>
              <a:t>CC BY 4.0, via Wikimedia Commons: https://commons.wikimedia.org/wiki/File:Relief_Humiliation_of_Elamite_Kings_Nineveh_Gypsum_N_Palace_Ashurbanipal_British_Museum_AG.jpg.</a:t>
            </a:r>
          </a:p>
          <a:p>
            <a:endParaRPr lang="en-US" dirty="0">
              <a:latin typeface="+mn-ea"/>
            </a:endParaRPr>
          </a:p>
          <a:p>
            <a:r>
              <a:rPr lang="en-US" dirty="0">
                <a:latin typeface="+mn-ea"/>
              </a:rPr>
              <a:t>wiki011020200010643</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 Samuel 20, Jonathan and David made a covenant with each other outside of Ramah (after</a:t>
            </a:r>
            <a:r>
              <a:rPr lang="en-US" baseline="0" dirty="0"/>
              <a:t> David fled from Naioth in Ramah). </a:t>
            </a:r>
            <a:r>
              <a:rPr lang="en-US" sz="1200" b="0" i="0" kern="1200" dirty="0">
                <a:solidFill>
                  <a:schemeClr val="tx1"/>
                </a:solidFill>
                <a:effectLst/>
                <a:latin typeface="+mn-lt"/>
                <a:ea typeface="+mn-ea"/>
                <a:cs typeface="+mn-cs"/>
              </a:rPr>
              <a:t>This American Colony photograph was taken between 1900 and 1920, before modern construction covered the site.</a:t>
            </a:r>
          </a:p>
          <a:p>
            <a:endParaRPr lang="en-US" dirty="0"/>
          </a:p>
          <a:p>
            <a:r>
              <a:rPr lang="en-US" dirty="0"/>
              <a:t>mat01040</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004990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indent="0" eaLnBrk="1" hangingPunct="1">
              <a:buFontTx/>
              <a:buNone/>
            </a:pPr>
            <a:r>
              <a:rPr lang="en-US" sz="1200" dirty="0">
                <a:ea typeface="ＭＳ Ｐゴシック" pitchFamily="34" charset="-128"/>
              </a:rPr>
              <a:t>This photo shows the area approximately 100 years later. Because of the central location of Ramah, it was ideal for settlement not only in ancient times but in modern as well. </a:t>
            </a:r>
            <a:r>
              <a:rPr lang="en-US" dirty="0"/>
              <a:t>Consequently, the area around Ramah has been nearly covered with construction, and no excavation has taken place. </a:t>
            </a:r>
          </a:p>
          <a:p>
            <a:pPr marL="0" indent="0" eaLnBrk="1" hangingPunct="1">
              <a:buFontTx/>
              <a:buNone/>
            </a:pPr>
            <a:endParaRPr lang="en-US" dirty="0"/>
          </a:p>
          <a:p>
            <a:pPr marL="0" indent="0" eaLnBrk="1" hangingPunct="1">
              <a:buFontTx/>
              <a:buNone/>
            </a:pPr>
            <a:r>
              <a:rPr lang="en-US" dirty="0"/>
              <a:t>ws053017073</a:t>
            </a:r>
          </a:p>
        </p:txBody>
      </p:sp>
    </p:spTree>
    <p:extLst>
      <p:ext uri="{BB962C8B-B14F-4D97-AF65-F5344CB8AC3E}">
        <p14:creationId xmlns:p14="http://schemas.microsoft.com/office/powerpoint/2010/main" val="265439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street is located in the city where Saul’s body was hung on the walls.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“land</a:t>
            </a:r>
            <a:r>
              <a:rPr lang="en-US" baseline="0" dirty="0"/>
              <a:t> of Saul” refers to his ancestral territory, which would be the town (or land within the town) of Gibeah, and perhaps its immediate vicinity. The next slide includes labels.</a:t>
            </a:r>
          </a:p>
          <a:p>
            <a:endParaRPr lang="en-US" dirty="0"/>
          </a:p>
          <a:p>
            <a:r>
              <a:rPr lang="en-US" dirty="0"/>
              <a:t>db6911157506</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683952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“land</a:t>
            </a:r>
            <a:r>
              <a:rPr lang="en-US" baseline="0" dirty="0"/>
              <a:t> of Saul” refers to his ancestral territory, which would be the town (or land within the town) of Gibeah, and perhaps its immediate vicinity. </a:t>
            </a:r>
          </a:p>
          <a:p>
            <a:endParaRPr lang="en-US" dirty="0"/>
          </a:p>
          <a:p>
            <a:r>
              <a:rPr lang="en-US" dirty="0"/>
              <a:t>db6911157506</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683952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Considered a good location because of its position along the edge of the Central Benjamin Plain, Gibeah was the first capital of Israel (1 Sam 11:4). </a:t>
            </a:r>
          </a:p>
          <a:p>
            <a:pPr marL="228600" indent="-228600" eaLnBrk="1" hangingPunct="1"/>
            <a:endParaRPr lang="en-US" sz="1200" dirty="0">
              <a:ea typeface="ＭＳ Ｐゴシック" pitchFamily="34" charset="-128"/>
            </a:endParaRPr>
          </a:p>
          <a:p>
            <a:pPr marL="228600" marR="0" indent="-228600" algn="l" defTabSz="914400" rtl="0" eaLnBrk="1" fontAlgn="auto" latinLnBrk="0" hangingPunct="1">
              <a:spcBef>
                <a:spcPts val="0"/>
              </a:spcBef>
              <a:spcAft>
                <a:spcPts val="0"/>
              </a:spcAft>
              <a:buClrTx/>
              <a:buSzTx/>
              <a:buFontTx/>
              <a:buNone/>
              <a:tabLst/>
              <a:defRPr/>
            </a:pPr>
            <a:r>
              <a:rPr lang="en-US" dirty="0"/>
              <a:t>ws092414366</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6839523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Gibeah was excavated several times in the early 20th century, the last time immediately before construction began on a palace for the king of Jordan in 1965. The shell of that unfinished building still sits atop the tell, where it displaced many of the previous archaeological remains. </a:t>
            </a:r>
            <a:r>
              <a:rPr lang="en-US" sz="1200" kern="1200" dirty="0">
                <a:solidFill>
                  <a:schemeClr val="tx1"/>
                </a:solidFill>
                <a:effectLst/>
                <a:latin typeface="+mn-lt"/>
                <a:ea typeface="+mn-ea"/>
                <a:cs typeface="+mn-cs"/>
              </a:rPr>
              <a:t>Excavations at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(Gibeah of Saul) revealed remains from the Middle Bronze II, Iron I, Iron II (including Babylonian period), and Hellenistic–Byzantine periods. </a:t>
            </a:r>
            <a:endParaRPr lang="en-US" baseline="0" dirty="0"/>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tb122201103</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683952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Feasting</a:t>
            </a:r>
            <a:r>
              <a:rPr lang="en-US" baseline="0" dirty="0"/>
              <a:t> was an important aspect of Israelite life that signified more than the meal itself. This was especially true for feasts with elites and royalty. This photo from </a:t>
            </a:r>
            <a:r>
              <a:rPr lang="en-US" baseline="0" dirty="0" err="1"/>
              <a:t>Samal</a:t>
            </a:r>
            <a:r>
              <a:rPr lang="en-US" baseline="0" dirty="0"/>
              <a:t> depicts a funerary meal brought to a dead ancestor on a stela (sometimes referred to as an “ancestor cult”), but also illustrates the significance of a feast in the ancient Near East. </a:t>
            </a:r>
            <a:r>
              <a:rPr lang="en-US" dirty="0"/>
              <a:t>This relief</a:t>
            </a:r>
            <a:r>
              <a:rPr lang="en-US" baseline="0" dirty="0"/>
              <a:t> </a:t>
            </a:r>
            <a:r>
              <a:rPr lang="en-US" dirty="0"/>
              <a:t>was photographed at the Berlin Museum of the Ancient Near East.</a:t>
            </a:r>
          </a:p>
          <a:p>
            <a:endParaRPr lang="en-US" dirty="0"/>
          </a:p>
          <a:p>
            <a:r>
              <a:rPr lang="en-US" dirty="0"/>
              <a:t>adr070513178</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772504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To eat with the king regularly would have been</a:t>
            </a:r>
            <a:r>
              <a:rPr lang="en-US" baseline="0" dirty="0">
                <a:solidFill>
                  <a:srgbClr val="000000"/>
                </a:solidFill>
                <a:latin typeface="Calibri"/>
              </a:rPr>
              <a:t> a kindness to Mephibosheth both physically (ensuring a regular supply of high-quality food) and socially (making evident his favor with the king). </a:t>
            </a:r>
            <a:r>
              <a:rPr lang="en-US" dirty="0">
                <a:solidFill>
                  <a:srgbClr val="000000"/>
                </a:solidFill>
                <a:latin typeface="Calibri"/>
              </a:rPr>
              <a:t>This relief was photographed at the Getty</a:t>
            </a:r>
            <a:r>
              <a:rPr lang="en-US" baseline="0" dirty="0">
                <a:solidFill>
                  <a:srgbClr val="000000"/>
                </a:solidFill>
                <a:latin typeface="Calibri"/>
              </a:rPr>
              <a:t> Villa in southern California while on loan from the British Museum.</a:t>
            </a:r>
            <a:endParaRPr lang="en-US" dirty="0"/>
          </a:p>
          <a:p>
            <a:endParaRPr lang="en-US" dirty="0">
              <a:solidFill>
                <a:srgbClr val="000000"/>
              </a:solidFill>
              <a:latin typeface="Calibri"/>
            </a:endParaRPr>
          </a:p>
          <a:p>
            <a:r>
              <a:rPr lang="en-US" dirty="0"/>
              <a:t>tb100919348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456766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 Judahite captives bowing before/paying homage to Sennacherib after the destruction of Lachish in 701 BC. </a:t>
            </a:r>
            <a:r>
              <a:rPr lang="en-US" dirty="0">
                <a:latin typeface="Calibri"/>
              </a:rPr>
              <a:t>This artifact was photographed at the </a:t>
            </a:r>
            <a:r>
              <a:rPr lang="en-US" dirty="0">
                <a:latin typeface="+mn-lt"/>
              </a:rPr>
              <a:t>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tb112004327</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988490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relief shown here, which may depict men bowing to the Egyptian queen Nefertiti, probably exhibits the same posture as Mephibosheth</a:t>
            </a:r>
            <a:r>
              <a:rPr lang="en-US" baseline="0" dirty="0"/>
              <a:t> when he </a:t>
            </a:r>
            <a:r>
              <a:rPr lang="en-US" dirty="0"/>
              <a:t>bowed before David,</a:t>
            </a:r>
            <a:r>
              <a:rPr lang="en-US" baseline="0" dirty="0"/>
              <a:t> although this relief predates them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988490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Unlike the view of dogs taken by many modern western cultures, where a dog is sometimes considered “man’s best friend,” </a:t>
            </a:r>
            <a:r>
              <a:rPr lang="en-US" baseline="0" dirty="0"/>
              <a:t>dogs in antiquity were considered to be dishonorable. This view is evident in the statement, “A living dog is better than a dead lion” (Eccl 9:4), in Goliath’s rhetorical question of whether David thought of him as nothing more than a dog (1 Sam 17:43), and in David’s own references to himself as only a dog or a flea (1 Sam 24:14). </a:t>
            </a:r>
            <a:r>
              <a:rPr lang="en-US" dirty="0"/>
              <a:t>This artifact was photographed in the Istanbul Museum of the Ancient Orient.</a:t>
            </a:r>
          </a:p>
          <a:p>
            <a:endParaRPr lang="en-US" dirty="0"/>
          </a:p>
          <a:p>
            <a:r>
              <a:rPr lang="en-US" dirty="0"/>
              <a:t>adr1006054490</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Dogs did have a function in ancient societies, as is evident from their occasional appearance in artwork, but they seem to have been considered</a:t>
            </a:r>
            <a:r>
              <a:rPr lang="en-US" baseline="0" dirty="0"/>
              <a:t> a working animal that had rather narrow usefulness. Their lack of material productivity, willingness to scavenge, barking, and even potential danger to children and other productive animals (e.g., poultry) likely added to their stigma.</a:t>
            </a:r>
            <a:endParaRPr lang="en-US" dirty="0"/>
          </a:p>
          <a:p>
            <a:endParaRPr lang="en-US" dirty="0"/>
          </a:p>
          <a:p>
            <a:r>
              <a:rPr lang="en-US" dirty="0"/>
              <a:t>tb030815312</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“Jonathan Street” is located in the German Colony neighborhood, southwest of the Old City.</a:t>
            </a:r>
          </a:p>
          <a:p>
            <a:endParaRPr lang="en-US" dirty="0"/>
          </a:p>
          <a:p>
            <a:r>
              <a:rPr lang="en-US" dirty="0"/>
              <a:t>lbd102318943</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369255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Mephibosheth clearly positioned</a:t>
            </a:r>
            <a:r>
              <a:rPr lang="en-US" baseline="0" dirty="0"/>
              <a:t> himself as undeserving of David’s kindness by referring to himself as a dead dog. However, </a:t>
            </a:r>
            <a:r>
              <a:rPr lang="en-US" dirty="0"/>
              <a:t>David’s love</a:t>
            </a:r>
            <a:r>
              <a:rPr lang="en-US" baseline="0" dirty="0"/>
              <a:t> for Jonathan trumped his disdain for the “blind and the lame” (2 Sam 5:8). It is interesting to note the parallels between David and Jesus’s interactions with the “blind and the lame” (e.g., Matt 22:14; Luke 7:22). </a:t>
            </a:r>
            <a:endParaRPr lang="en-US" dirty="0"/>
          </a:p>
          <a:p>
            <a:endParaRPr lang="en-US" dirty="0"/>
          </a:p>
          <a:p>
            <a:r>
              <a:rPr lang="en-US" dirty="0"/>
              <a:t>tb031405356</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painting</a:t>
            </a:r>
            <a:r>
              <a:rPr lang="en-US" baseline="0" dirty="0"/>
              <a:t> </a:t>
            </a:r>
            <a:r>
              <a:rPr lang="en-US" dirty="0"/>
              <a:t>was photographed at the Louvre Museum.</a:t>
            </a:r>
          </a:p>
          <a:p>
            <a:endParaRPr lang="en-US" dirty="0"/>
          </a:p>
          <a:p>
            <a:r>
              <a:rPr lang="en-US" dirty="0"/>
              <a:t>tb060408570c</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588961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mat01228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20720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Besides the man sowing grain in the foreground, providing the connection with this passage, this photograph is interesting for what is in the </a:t>
            </a:r>
            <a:r>
              <a:rPr lang="en-US" baseline="0" dirty="0" err="1"/>
              <a:t>background.The</a:t>
            </a:r>
            <a:r>
              <a:rPr lang="en-US" baseline="0" dirty="0"/>
              <a:t> peak of the façade of the Church of All Nations (Gethsemane) is visible on the left, and the walls of the Old City of Jerusalem are visible near the top. On the horizon, the three domes are (from left to right) the Al Aqsa Mosque, the </a:t>
            </a:r>
            <a:r>
              <a:rPr lang="en-US" baseline="0" dirty="0" err="1"/>
              <a:t>Hurvah</a:t>
            </a:r>
            <a:r>
              <a:rPr lang="en-US" baseline="0" dirty="0"/>
              <a:t> Synagogue (destroyed in 1948), and the Dome of the Rock. </a:t>
            </a:r>
            <a:r>
              <a:rPr lang="en-US" dirty="0"/>
              <a:t>This photo was taken by a</a:t>
            </a:r>
            <a:r>
              <a:rPr lang="en-US" baseline="0" dirty="0"/>
              <a:t> photographer from the American Colony between 1920 and 1933.</a:t>
            </a:r>
          </a:p>
          <a:p>
            <a:endParaRPr lang="en-US" sz="1200" b="0" i="0" kern="1200" dirty="0">
              <a:solidFill>
                <a:schemeClr val="tx1"/>
              </a:solidFill>
              <a:effectLst/>
              <a:latin typeface="+mn-lt"/>
              <a:ea typeface="+mn-ea"/>
              <a:cs typeface="+mn-cs"/>
            </a:endParaRPr>
          </a:p>
          <a:p>
            <a:r>
              <a:rPr lang="en-US" dirty="0"/>
              <a:t>mat02971</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22072046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tb060800101</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22072046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area of the Central</a:t>
            </a:r>
            <a:r>
              <a:rPr lang="en-US" baseline="0" dirty="0"/>
              <a:t> Benjamin Plateau, where Saul’s estate was located, was an area well-suited for vineyards, and it seems likely that the former king would have held such. </a:t>
            </a:r>
            <a:r>
              <a:rPr lang="en-US" dirty="0"/>
              <a:t>This American Colony photo</a:t>
            </a:r>
            <a:r>
              <a:rPr lang="en-US" baseline="0" dirty="0"/>
              <a:t> was taken </a:t>
            </a:r>
            <a:r>
              <a:rPr lang="en-US" dirty="0"/>
              <a:t>between 1898 and 1946.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mat04971</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6928922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a:t>
            </a:r>
            <a:r>
              <a:rPr lang="en-US" baseline="0" dirty="0"/>
              <a:t> was taken </a:t>
            </a:r>
            <a:r>
              <a:rPr lang="en-US" dirty="0"/>
              <a:t>between 1934 and 1939.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mat04200</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6928922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tb100806585</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862318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mat01233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346460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limestone relief was photographed at the Ankara Museum of Anatolian Civilizations.</a:t>
            </a:r>
          </a:p>
          <a:p>
            <a:endParaRPr lang="en-US" dirty="0"/>
          </a:p>
          <a:p>
            <a:r>
              <a:rPr lang="en-US" dirty="0"/>
              <a:t>adr1006031818</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Louvre Museum.</a:t>
            </a:r>
          </a:p>
          <a:p>
            <a:endParaRPr lang="en-US" dirty="0"/>
          </a:p>
          <a:p>
            <a:r>
              <a:rPr lang="en-US" dirty="0"/>
              <a:t>tb060408605</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7112888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implication is that </a:t>
            </a:r>
            <a:r>
              <a:rPr lang="en-US" dirty="0" err="1"/>
              <a:t>Ziba</a:t>
            </a:r>
            <a:r>
              <a:rPr lang="en-US" dirty="0"/>
              <a:t> was well prepared to successfully run a large estate, providing Mephibosheth with a comfortable income. This tomb painting</a:t>
            </a:r>
            <a:r>
              <a:rPr lang="en-US" baseline="0" dirty="0"/>
              <a:t>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tb0930199463</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artifact was photographed at the Bible Lands Museum in Jerusalem.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adr1806251977</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054166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Jonathan’s line was</a:t>
            </a:r>
            <a:r>
              <a:rPr lang="en-US" baseline="0" dirty="0"/>
              <a:t> preserved through Mica (son of Mephibosheth) and </a:t>
            </a:r>
            <a:r>
              <a:rPr lang="en-US" baseline="0" dirty="0" err="1"/>
              <a:t>Ziba’s</a:t>
            </a:r>
            <a:r>
              <a:rPr lang="en-US" baseline="0" dirty="0"/>
              <a:t> service as commanded by David. This may be compared to the parallel passage in 1 Chronicles 8:34, where Mephibosheth is referred to as </a:t>
            </a:r>
            <a:r>
              <a:rPr lang="en-US" baseline="0" dirty="0" err="1"/>
              <a:t>Meribaal</a:t>
            </a:r>
            <a:r>
              <a:rPr lang="en-US" baseline="0" dirty="0"/>
              <a:t>, and Mica (Heb. </a:t>
            </a:r>
            <a:r>
              <a:rPr lang="he-IL" sz="1200" b="0" i="0" u="none" strike="noStrike" kern="1200" baseline="0" dirty="0">
                <a:solidFill>
                  <a:schemeClr val="tx1"/>
                </a:solidFill>
                <a:latin typeface="+mn-lt"/>
                <a:ea typeface="+mn-ea"/>
                <a:cs typeface="+mn-cs"/>
              </a:rPr>
              <a:t>מִיכָא</a:t>
            </a:r>
            <a:r>
              <a:rPr lang="en-US" sz="1200" b="0" i="0" u="none" strike="noStrike" kern="1200" baseline="0" dirty="0">
                <a:solidFill>
                  <a:schemeClr val="tx1"/>
                </a:solidFill>
                <a:latin typeface="+mn-lt"/>
                <a:ea typeface="+mn-ea"/>
                <a:cs typeface="+mn-cs"/>
              </a:rPr>
              <a:t>) appears</a:t>
            </a:r>
            <a:r>
              <a:rPr lang="en-US" baseline="0" dirty="0"/>
              <a:t> as Micah (Heb. </a:t>
            </a:r>
            <a:r>
              <a:rPr lang="he-IL" sz="1200" b="0" i="0" u="none" strike="noStrike" kern="1200" baseline="0" dirty="0">
                <a:solidFill>
                  <a:schemeClr val="tx1"/>
                </a:solidFill>
                <a:latin typeface="+mn-lt"/>
                <a:ea typeface="+mn-ea"/>
                <a:cs typeface="+mn-cs"/>
              </a:rPr>
              <a:t>מִיכָה</a:t>
            </a:r>
            <a:r>
              <a:rPr lang="en-US" baseline="0" dirty="0"/>
              <a:t>). </a:t>
            </a:r>
            <a:r>
              <a:rPr lang="en-US" sz="1200" b="0" i="0" kern="1200" dirty="0">
                <a:solidFill>
                  <a:schemeClr val="tx1"/>
                </a:solidFill>
                <a:effectLst/>
                <a:latin typeface="+mn-lt"/>
                <a:ea typeface="+mn-ea"/>
                <a:cs typeface="+mn-cs"/>
              </a:rPr>
              <a:t>This American Colony photograph was taken between 1898 and 1914.</a:t>
            </a:r>
            <a:endParaRPr lang="en-US" baseline="0" dirty="0"/>
          </a:p>
          <a:p>
            <a:endParaRPr lang="en-US" baseline="0" dirty="0"/>
          </a:p>
          <a:p>
            <a:r>
              <a:rPr lang="en-US" dirty="0"/>
              <a:t>mat06809</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5709679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another view of the countryside</a:t>
            </a:r>
            <a:r>
              <a:rPr lang="en-US" baseline="0" dirty="0"/>
              <a:t> surrounding Gibeah of Saul. The work being done in the foreground of this photo, taken in 1966, is foundation work for the anticipated palace of the king of Jordan. The project resulted in the destruction of the remains of Saul’s fortress at Gibeah but was never itself completed because of the Six-Day War in 1967.</a:t>
            </a:r>
          </a:p>
          <a:p>
            <a:endParaRPr lang="en-US" dirty="0"/>
          </a:p>
          <a:p>
            <a:r>
              <a:rPr lang="en-US" dirty="0"/>
              <a:t>db6604081104</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793069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slide includes labels.</a:t>
            </a:r>
          </a:p>
          <a:p>
            <a:endParaRPr lang="en-US" dirty="0"/>
          </a:p>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8123298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8123298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481487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Mephibosheth became lame at the age of five following the death of</a:t>
            </a:r>
            <a:r>
              <a:rPr lang="en-US" baseline="0" dirty="0"/>
              <a:t> Jonathan (his father) when his nurse dropped him while fleeing (2 Sam 4:4). </a:t>
            </a:r>
            <a:r>
              <a:rPr lang="en-US" dirty="0">
                <a:solidFill>
                  <a:srgbClr val="000000"/>
                </a:solidFill>
                <a:latin typeface="Calibri"/>
              </a:rPr>
              <a:t>The injury sustained is not described.</a:t>
            </a:r>
            <a:r>
              <a:rPr lang="en-US" baseline="0" dirty="0">
                <a:solidFill>
                  <a:srgbClr val="000000"/>
                </a:solidFill>
                <a:latin typeface="Calibri"/>
              </a:rPr>
              <a:t> It could have been related to spine or legs. </a:t>
            </a:r>
            <a:r>
              <a:rPr lang="en-US" dirty="0">
                <a:solidFill>
                  <a:srgbClr val="000000"/>
                </a:solidFill>
                <a:latin typeface="+mn-lt"/>
              </a:rPr>
              <a:t>This image comes from </a:t>
            </a:r>
            <a:r>
              <a:rPr lang="en-US" dirty="0" err="1">
                <a:solidFill>
                  <a:srgbClr val="000000"/>
                </a:solidFill>
                <a:latin typeface="+mn-lt"/>
              </a:rPr>
              <a:t>Wellcome</a:t>
            </a:r>
            <a:r>
              <a:rPr lang="en-US" dirty="0">
                <a:solidFill>
                  <a:srgbClr val="000000"/>
                </a:solidFill>
                <a:latin typeface="+mn-lt"/>
              </a:rPr>
              <a:t> Images and is licensed under </a:t>
            </a:r>
            <a:r>
              <a:rPr lang="en-US" dirty="0"/>
              <a:t>CC BY 4.0, via Wikimedia Commons: https://commons.wikimedia.org/wiki/File:St_Nicholas%27_and_St_Martin%27s_Orthopaedic_Hospital,_Pyrford,_Wellcome_V0029108.jpg.</a:t>
            </a:r>
          </a:p>
          <a:p>
            <a:endParaRPr lang="en-US" dirty="0">
              <a:solidFill>
                <a:srgbClr val="000000"/>
              </a:solidFill>
              <a:latin typeface="+mn-lt"/>
            </a:endParaRPr>
          </a:p>
          <a:p>
            <a:r>
              <a:rPr lang="en-US" dirty="0">
                <a:solidFill>
                  <a:srgbClr val="000000"/>
                </a:solidFill>
                <a:latin typeface="+mn-lt"/>
              </a:rPr>
              <a:t>wiki1103201423492225237</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979794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Machir</a:t>
            </a:r>
            <a:r>
              <a:rPr lang="en-US" dirty="0"/>
              <a:t> the son of </a:t>
            </a:r>
            <a:r>
              <a:rPr lang="en-US" dirty="0" err="1"/>
              <a:t>Ammiel</a:t>
            </a:r>
            <a:r>
              <a:rPr lang="en-US" dirty="0"/>
              <a:t> lived</a:t>
            </a:r>
            <a:r>
              <a:rPr lang="en-US" baseline="0" dirty="0"/>
              <a:t> in the tribal region of Manasseh and was probably a </a:t>
            </a:r>
            <a:r>
              <a:rPr lang="en-US" baseline="0" dirty="0" err="1"/>
              <a:t>Machirite</a:t>
            </a:r>
            <a:r>
              <a:rPr lang="en-US" baseline="0" dirty="0"/>
              <a:t> (the eldest of Manasseh’s sons, cf. </a:t>
            </a:r>
            <a:r>
              <a:rPr lang="de-DE" sz="1200" b="0" i="0" u="none" strike="noStrike" kern="1200" baseline="0" dirty="0">
                <a:solidFill>
                  <a:schemeClr val="tx1"/>
                </a:solidFill>
              </a:rPr>
              <a:t>Num 32:39-40; Deut 3:15; Josh 13:31; 17:1, 3</a:t>
            </a:r>
            <a:r>
              <a:rPr lang="en-US" baseline="0" dirty="0"/>
              <a:t>). </a:t>
            </a:r>
          </a:p>
          <a:p>
            <a:endParaRPr lang="en-US" baseline="0" dirty="0"/>
          </a:p>
          <a:p>
            <a:pPr marL="0" marR="0" indent="0" algn="l" defTabSz="914400" rtl="0" eaLnBrk="1" fontAlgn="auto" latinLnBrk="0" hangingPunct="1">
              <a:lnSpc>
                <a:spcPct val="100000"/>
              </a:lnSpc>
              <a:spcBef>
                <a:spcPct val="0"/>
              </a:spcBef>
              <a:spcAft>
                <a:spcPts val="0"/>
              </a:spcAft>
              <a:buClrTx/>
              <a:buSzTx/>
              <a:buFontTx/>
              <a:buNone/>
              <a:tabLst/>
              <a:defRPr/>
            </a:pPr>
            <a:r>
              <a:rPr lang="en-US" b="0" baseline="0" dirty="0"/>
              <a:t>There is general agreement that Debir (Heb. </a:t>
            </a:r>
            <a:r>
              <a:rPr lang="en-US" b="0" i="1" u="none" baseline="0" dirty="0" err="1"/>
              <a:t>lidebir</a:t>
            </a:r>
            <a:r>
              <a:rPr lang="en-US" b="0" i="0" u="none" baseline="0" dirty="0"/>
              <a:t>, </a:t>
            </a:r>
            <a:r>
              <a:rPr lang="he-IL" sz="1200" b="0" i="0" u="none" strike="noStrike" kern="1200" baseline="0" dirty="0">
                <a:solidFill>
                  <a:schemeClr val="tx1"/>
                </a:solidFill>
                <a:latin typeface="+mn-lt"/>
                <a:ea typeface="+mn-ea"/>
                <a:cs typeface="+mn-cs"/>
              </a:rPr>
              <a:t>לִדְבִר</a:t>
            </a:r>
            <a:r>
              <a:rPr lang="en-US" b="0" i="0" u="none" baseline="0" dirty="0"/>
              <a:t>)</a:t>
            </a:r>
            <a:r>
              <a:rPr lang="en-US" b="0" baseline="0" dirty="0"/>
              <a:t> of Joshua 13:26 should be related to Lo-debar (2 Sam 9:4-5; 17:27; Amos 6:13; cf. 2 </a:t>
            </a:r>
            <a:r>
              <a:rPr lang="en-US" b="0" baseline="0" dirty="0" err="1"/>
              <a:t>Kgs</a:t>
            </a:r>
            <a:r>
              <a:rPr lang="en-US" b="0" baseline="0" dirty="0"/>
              <a:t> 14:23, 28). Because of the lack of clear geographic details in the Transjordanian boundary descriptions, suggestions for Debir/Lo-debar include sites in the Jordan Valley, near the Jabbok River and the Yarmuk Valley. It seems probable that Debir/Lo-debar should be located on the northern end of Gad’s territory near the southern shore of the Sea of Galilee (cf. Josh 13:28). If this can be sustained, then the suggestions of Khirbat Umm ad-</a:t>
            </a:r>
            <a:r>
              <a:rPr lang="en-US" b="0" baseline="0" dirty="0" err="1"/>
              <a:t>Dabar</a:t>
            </a:r>
            <a:r>
              <a:rPr lang="en-US" b="0" baseline="0" dirty="0"/>
              <a:t>, ‘</a:t>
            </a:r>
            <a:r>
              <a:rPr lang="en-US" b="0" baseline="0" dirty="0" err="1"/>
              <a:t>Idbar</a:t>
            </a:r>
            <a:r>
              <a:rPr lang="en-US" b="0" baseline="0" dirty="0"/>
              <a:t>, and Tell </a:t>
            </a:r>
            <a:r>
              <a:rPr lang="en-US" b="0" baseline="0" dirty="0" err="1"/>
              <a:t>Dober</a:t>
            </a:r>
            <a:r>
              <a:rPr lang="en-US" b="0" baseline="0" dirty="0"/>
              <a:t> (all located in or just north of the Yarmuk Valley) should remain possibilities (Kallai 1986: 264–65; Edelman 1992: 245; MacDonald 2000: 142–43).</a:t>
            </a:r>
            <a:endParaRPr lang="en-US" b="1" baseline="0"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0" i="0" u="none" strike="noStrike" kern="1200" baseline="0" dirty="0">
                <a:solidFill>
                  <a:schemeClr val="tx1"/>
                </a:solidFill>
              </a:rPr>
              <a:t>Edelman, D.</a:t>
            </a:r>
            <a:r>
              <a:rPr lang="en-US" sz="1200" b="0" i="0" u="none" strike="noStrike" kern="1200" baseline="0" dirty="0">
                <a:solidFill>
                  <a:schemeClr val="tx1"/>
                </a:solidFill>
              </a:rPr>
              <a:t> </a:t>
            </a:r>
            <a:r>
              <a:rPr lang="tr-TR" sz="1200" b="0" i="0" u="none" strike="noStrike" kern="1200" baseline="0" dirty="0">
                <a:solidFill>
                  <a:schemeClr val="tx1"/>
                </a:solidFill>
              </a:rPr>
              <a:t>V.</a:t>
            </a:r>
            <a:endParaRPr lang="en-US" sz="1200" b="0" i="0" u="none" strike="noStrike" kern="1200" baseline="0" dirty="0">
              <a:solidFill>
                <a:schemeClr val="tx1"/>
              </a:solidFill>
            </a:endParaRPr>
          </a:p>
          <a:p>
            <a:pPr marL="685800" marR="0" indent="-457200" algn="l" defTabSz="914400" rtl="0" eaLnBrk="1" fontAlgn="auto" latinLnBrk="0" hangingPunct="1">
              <a:lnSpc>
                <a:spcPct val="100000"/>
              </a:lnSpc>
              <a:spcBef>
                <a:spcPts val="0"/>
              </a:spcBef>
              <a:spcAft>
                <a:spcPts val="0"/>
              </a:spcAft>
              <a:buClrTx/>
              <a:buSzTx/>
              <a:tabLst>
                <a:tab pos="685800" algn="l"/>
              </a:tabLst>
              <a:defRPr/>
            </a:pPr>
            <a:r>
              <a:rPr lang="en-US" sz="1200" b="0" i="0" u="none" strike="noStrike" kern="1200" baseline="0" dirty="0">
                <a:solidFill>
                  <a:schemeClr val="tx1"/>
                </a:solidFill>
              </a:rPr>
              <a:t>1992	</a:t>
            </a:r>
            <a:r>
              <a:rPr lang="tr-TR" sz="1200" b="0" i="0" u="none" strike="noStrike" kern="1200" baseline="0" dirty="0">
                <a:solidFill>
                  <a:schemeClr val="tx1"/>
                </a:solidFill>
              </a:rPr>
              <a:t>Lo-debar</a:t>
            </a:r>
            <a:r>
              <a:rPr lang="en-US" sz="1200" b="0" i="0" u="none" strike="noStrike" kern="1200" baseline="0" dirty="0">
                <a:solidFill>
                  <a:schemeClr val="tx1"/>
                </a:solidFill>
              </a:rPr>
              <a:t>.</a:t>
            </a:r>
            <a:r>
              <a:rPr lang="tr-TR" sz="1200" b="0" i="0" u="none" strike="noStrike" kern="1200" baseline="0" dirty="0">
                <a:solidFill>
                  <a:schemeClr val="tx1"/>
                </a:solidFill>
              </a:rPr>
              <a:t> </a:t>
            </a:r>
            <a:r>
              <a:rPr lang="tr-TR" sz="1200" b="0" i="1" u="none" strike="noStrike" kern="1200" baseline="0" dirty="0">
                <a:solidFill>
                  <a:schemeClr val="tx1"/>
                </a:solidFill>
              </a:rPr>
              <a:t>Anchor Bible Dictionary</a:t>
            </a:r>
            <a:r>
              <a:rPr lang="en-US" sz="1200" b="0" i="1" u="none" strike="noStrike" kern="1200" baseline="0" dirty="0">
                <a:solidFill>
                  <a:schemeClr val="tx1"/>
                </a:solidFill>
              </a:rPr>
              <a:t>,</a:t>
            </a:r>
            <a:r>
              <a:rPr lang="en-US" dirty="0"/>
              <a:t> vol. 4, ed. D. N. Freedman. New York: Doubleday.</a:t>
            </a:r>
            <a:endParaRPr lang="tr-TR" sz="1200" b="0" i="0" u="none" strike="noStrike" kern="1200" baseline="0" dirty="0">
              <a:solidFill>
                <a:schemeClr val="tx1"/>
              </a:solidFill>
            </a:endParaRPr>
          </a:p>
          <a:p>
            <a:r>
              <a:rPr lang="tr-TR" dirty="0">
                <a:effectLst/>
              </a:rPr>
              <a:t>Kallai, Z.</a:t>
            </a:r>
            <a:endParaRPr lang="en-US" dirty="0">
              <a:effectLst/>
            </a:endParaRPr>
          </a:p>
          <a:p>
            <a:pPr marL="685800" indent="-457200">
              <a:tabLst>
                <a:tab pos="685800" algn="l"/>
              </a:tabLst>
            </a:pPr>
            <a:r>
              <a:rPr lang="tr-TR" dirty="0">
                <a:effectLst/>
              </a:rPr>
              <a:t>1986</a:t>
            </a:r>
            <a:r>
              <a:rPr lang="en-US" dirty="0">
                <a:effectLst/>
              </a:rPr>
              <a:t>	</a:t>
            </a:r>
            <a:r>
              <a:rPr lang="tr-TR" i="1" dirty="0">
                <a:effectLst/>
              </a:rPr>
              <a:t>Historical Geography of the Bible: the Tribal Territories of Israel</a:t>
            </a:r>
            <a:r>
              <a:rPr lang="tr-TR" dirty="0">
                <a:effectLst/>
              </a:rPr>
              <a:t>. </a:t>
            </a:r>
            <a:r>
              <a:rPr lang="en-US" dirty="0">
                <a:effectLst/>
              </a:rPr>
              <a:t>Jerusalem: </a:t>
            </a:r>
            <a:r>
              <a:rPr lang="tr-TR" dirty="0">
                <a:effectLst/>
              </a:rPr>
              <a:t>Magnes Press.</a:t>
            </a:r>
            <a:endParaRPr lang="en-US" dirty="0">
              <a:effectLst/>
            </a:endParaRPr>
          </a:p>
          <a:p>
            <a:r>
              <a:rPr lang="en-US" dirty="0">
                <a:effectLst/>
              </a:rPr>
              <a:t>MacDonald, B.</a:t>
            </a:r>
          </a:p>
          <a:p>
            <a:pPr marL="685800" indent="-457200">
              <a:tabLst>
                <a:tab pos="685800" algn="l"/>
              </a:tabLst>
            </a:pPr>
            <a:r>
              <a:rPr lang="en-US" dirty="0">
                <a:effectLst/>
              </a:rPr>
              <a:t>2000	</a:t>
            </a:r>
            <a:r>
              <a:rPr lang="en-US" i="1" dirty="0">
                <a:effectLst/>
              </a:rPr>
              <a:t>East of the Jordan: Territories and Sites of the Hebrew Scriptures</a:t>
            </a:r>
            <a:r>
              <a:rPr lang="en-US" dirty="0">
                <a:effectLst/>
              </a:rPr>
              <a:t>. Boston: American Schools of Oriental Research.</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tb060503116</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dirty="0"/>
          </a:p>
        </p:txBody>
      </p:sp>
    </p:spTree>
    <p:extLst>
      <p:ext uri="{BB962C8B-B14F-4D97-AF65-F5344CB8AC3E}">
        <p14:creationId xmlns:p14="http://schemas.microsoft.com/office/powerpoint/2010/main" val="2260629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a:t>
            </a:r>
            <a:r>
              <a:rPr lang="en-US" baseline="0" dirty="0"/>
              <a:t> </a:t>
            </a:r>
            <a:r>
              <a:rPr lang="en-US" dirty="0"/>
              <a:t>Umm ed-</a:t>
            </a:r>
            <a:r>
              <a:rPr lang="en-US" dirty="0" err="1"/>
              <a:t>Dabar</a:t>
            </a:r>
            <a:r>
              <a:rPr lang="en-US" dirty="0"/>
              <a:t>, possibly</a:t>
            </a:r>
            <a:r>
              <a:rPr lang="en-US" baseline="0" dirty="0"/>
              <a:t> the site of ancient </a:t>
            </a:r>
            <a:r>
              <a:rPr lang="en-US" dirty="0"/>
              <a:t>Lo-debar (2 Sam 9:4-5; 17:27; Amos 6:13).</a:t>
            </a:r>
            <a:r>
              <a:rPr lang="en-US" baseline="0" dirty="0"/>
              <a:t> Umm ed-</a:t>
            </a:r>
            <a:r>
              <a:rPr lang="en-US" baseline="0" dirty="0" err="1"/>
              <a:t>Dabar</a:t>
            </a:r>
            <a:r>
              <a:rPr lang="en-US" baseline="0" dirty="0"/>
              <a:t> is located 10 miles (16 km) south of the Sea of Galilee and 8 miles (13 km) northeast of Beth Shean. The Jordan Rift Valley is visible on the other side of the tell.</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tb030915576</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tb030915575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Despite its accessible location, the site has not been excavated.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tb030915580</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015381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3.wdp"/></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5.wdp"/></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9</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1b PLBL, PCB size\06 Jordan\Gilead-Lower\Tell el-Husn, possible Ramoth Gilead, from northeast, tb0605030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Tell el-</a:t>
            </a:r>
            <a:r>
              <a:rPr lang="en-US" dirty="0" err="1"/>
              <a:t>Husn</a:t>
            </a:r>
            <a:r>
              <a:rPr lang="en-US" dirty="0"/>
              <a:t>, proposed Lo-debar (from the northeast)</a:t>
            </a:r>
          </a:p>
        </p:txBody>
      </p:sp>
      <p:sp>
        <p:nvSpPr>
          <p:cNvPr id="3" name="Text Placeholder 2"/>
          <p:cNvSpPr>
            <a:spLocks noGrp="1"/>
          </p:cNvSpPr>
          <p:nvPr>
            <p:ph type="body" sz="quarter" idx="12"/>
          </p:nvPr>
        </p:nvSpPr>
        <p:spPr/>
        <p:txBody>
          <a:bodyPr/>
          <a:lstStyle/>
          <a:p>
            <a:r>
              <a:rPr lang="en-US" dirty="0"/>
              <a:t>9:4</a:t>
            </a:r>
          </a:p>
        </p:txBody>
      </p:sp>
      <p:sp>
        <p:nvSpPr>
          <p:cNvPr id="4" name="Title 3"/>
          <p:cNvSpPr>
            <a:spLocks noGrp="1"/>
          </p:cNvSpPr>
          <p:nvPr>
            <p:ph type="title"/>
          </p:nvPr>
        </p:nvSpPr>
        <p:spPr/>
        <p:txBody>
          <a:bodyPr/>
          <a:lstStyle/>
          <a:p>
            <a:r>
              <a:rPr lang="en-US" dirty="0"/>
              <a:t>And </a:t>
            </a:r>
            <a:r>
              <a:rPr lang="en-US" dirty="0" err="1"/>
              <a:t>Ziba</a:t>
            </a:r>
            <a:r>
              <a:rPr lang="en-US" dirty="0"/>
              <a:t> said, “He is in the house of Machir the son of </a:t>
            </a:r>
            <a:r>
              <a:rPr lang="en-US" dirty="0" err="1"/>
              <a:t>Ammiel</a:t>
            </a:r>
            <a:r>
              <a:rPr lang="en-US" dirty="0"/>
              <a:t>, in Lo-debar”</a:t>
            </a:r>
          </a:p>
        </p:txBody>
      </p:sp>
    </p:spTree>
    <p:extLst>
      <p:ext uri="{BB962C8B-B14F-4D97-AF65-F5344CB8AC3E}">
        <p14:creationId xmlns:p14="http://schemas.microsoft.com/office/powerpoint/2010/main" val="2236151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0" y="146305"/>
            <a:ext cx="9144000" cy="6510528"/>
            <a:chOff x="0" y="146305"/>
            <a:chExt cx="9144000" cy="6510528"/>
          </a:xfrm>
        </p:grpSpPr>
        <p:pic>
          <p:nvPicPr>
            <p:cNvPr id="17" name="Picture 2" descr="C:\Users\Kris\Downloads\1.1 Satellite Map sm.jpg"/>
            <p:cNvPicPr>
              <a:picLocks noChangeAspect="1" noChangeArrowheads="1"/>
            </p:cNvPicPr>
            <p:nvPr/>
          </p:nvPicPr>
          <p:blipFill rotWithShape="1">
            <a:blip r:embed="rId3">
              <a:extLst>
                <a:ext uri="{28A0092B-C50C-407E-A947-70E740481C1C}">
                  <a14:useLocalDpi xmlns:a14="http://schemas.microsoft.com/office/drawing/2010/main" val="0"/>
                </a:ext>
              </a:extLst>
            </a:blip>
            <a:srcRect t="2498" b="3292"/>
            <a:stretch/>
          </p:blipFill>
          <p:spPr bwMode="auto">
            <a:xfrm>
              <a:off x="0" y="146305"/>
              <a:ext cx="9144000" cy="651052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BE2CBA8-DC7B-44B0-994F-A9CD1E94D321}"/>
                </a:ext>
              </a:extLst>
            </p:cNvPr>
            <p:cNvSpPr txBox="1"/>
            <p:nvPr/>
          </p:nvSpPr>
          <p:spPr>
            <a:xfrm>
              <a:off x="5648856" y="956563"/>
              <a:ext cx="1515278" cy="492443"/>
            </a:xfrm>
            <a:prstGeom prst="rect">
              <a:avLst/>
            </a:prstGeom>
            <a:noFill/>
          </p:spPr>
          <p:txBody>
            <a:bodyPr wrap="square" lIns="0" tIns="0" rIns="0" bIns="0" rtlCol="0">
              <a:spAutoFit/>
            </a:bodyPr>
            <a:lstStyle/>
            <a:p>
              <a:pPr algn="ctr"/>
              <a:r>
                <a:rPr lang="en-US" sz="1600" b="1" dirty="0">
                  <a:solidFill>
                    <a:srgbClr val="010000"/>
                  </a:solidFill>
                  <a:effectLst>
                    <a:glow rad="50800">
                      <a:schemeClr val="tx1"/>
                    </a:glow>
                  </a:effectLst>
                </a:rPr>
                <a:t>Umm </a:t>
              </a:r>
              <a:r>
                <a:rPr lang="en-US" sz="1600" b="1" dirty="0" err="1">
                  <a:solidFill>
                    <a:srgbClr val="010000"/>
                  </a:solidFill>
                  <a:effectLst>
                    <a:glow rad="50800">
                      <a:schemeClr val="tx1"/>
                    </a:glow>
                  </a:effectLst>
                </a:rPr>
                <a:t>ed-Dabar</a:t>
              </a:r>
              <a:endParaRPr lang="en-US" sz="1600" b="1" dirty="0">
                <a:solidFill>
                  <a:srgbClr val="010000"/>
                </a:solidFill>
                <a:effectLst>
                  <a:glow rad="50800">
                    <a:schemeClr val="tx1"/>
                  </a:glow>
                </a:effectLst>
              </a:endParaRPr>
            </a:p>
            <a:p>
              <a:pPr algn="ctr"/>
              <a:r>
                <a:rPr lang="en-US" sz="1600" b="1" dirty="0">
                  <a:solidFill>
                    <a:srgbClr val="010000"/>
                  </a:solidFill>
                  <a:effectLst>
                    <a:glow rad="50800">
                      <a:schemeClr val="tx1"/>
                    </a:glow>
                  </a:effectLst>
                </a:rPr>
                <a:t>(Lo-debar?)</a:t>
              </a:r>
            </a:p>
          </p:txBody>
        </p:sp>
        <p:sp>
          <p:nvSpPr>
            <p:cNvPr id="11" name="Oval 10">
              <a:extLst>
                <a:ext uri="{FF2B5EF4-FFF2-40B4-BE49-F238E27FC236}">
                  <a16:creationId xmlns:a16="http://schemas.microsoft.com/office/drawing/2014/main" id="{3F9FF5F7-A233-479D-82A4-D4860D74DA9F}"/>
                </a:ext>
              </a:extLst>
            </p:cNvPr>
            <p:cNvSpPr/>
            <p:nvPr/>
          </p:nvSpPr>
          <p:spPr>
            <a:xfrm>
              <a:off x="5735358" y="1292432"/>
              <a:ext cx="73152" cy="73152"/>
            </a:xfrm>
            <a:prstGeom prst="ellipse">
              <a:avLst/>
            </a:prstGeom>
            <a:solidFill>
              <a:srgbClr val="FEFF00"/>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EF003D7-F39D-4AC3-851B-AFCA1B493D9F}"/>
                </a:ext>
              </a:extLst>
            </p:cNvPr>
            <p:cNvSpPr/>
            <p:nvPr/>
          </p:nvSpPr>
          <p:spPr>
            <a:xfrm>
              <a:off x="4018609" y="5791758"/>
              <a:ext cx="73152" cy="73152"/>
            </a:xfrm>
            <a:prstGeom prst="ellipse">
              <a:avLst/>
            </a:prstGeom>
            <a:solidFill>
              <a:srgbClr val="FEFF00"/>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EB67E38-0EFE-4F4A-B8C7-BFF31BB108BC}"/>
                </a:ext>
              </a:extLst>
            </p:cNvPr>
            <p:cNvSpPr txBox="1"/>
            <p:nvPr/>
          </p:nvSpPr>
          <p:spPr>
            <a:xfrm>
              <a:off x="4248325" y="5009654"/>
              <a:ext cx="881609" cy="246221"/>
            </a:xfrm>
            <a:prstGeom prst="rect">
              <a:avLst/>
            </a:prstGeom>
            <a:noFill/>
          </p:spPr>
          <p:txBody>
            <a:bodyPr wrap="square" lIns="0" tIns="0" rIns="0" bIns="0" rtlCol="0">
              <a:spAutoFit/>
            </a:bodyPr>
            <a:lstStyle/>
            <a:p>
              <a:pPr algn="ctr"/>
              <a:r>
                <a:rPr lang="en-US" sz="1600" dirty="0">
                  <a:solidFill>
                    <a:srgbClr val="010000"/>
                  </a:solidFill>
                  <a:effectLst>
                    <a:glow rad="50800">
                      <a:schemeClr val="tx1"/>
                    </a:glow>
                  </a:effectLst>
                </a:rPr>
                <a:t>Jericho</a:t>
              </a:r>
            </a:p>
          </p:txBody>
        </p:sp>
        <p:sp>
          <p:nvSpPr>
            <p:cNvPr id="14" name="Oval 13">
              <a:extLst>
                <a:ext uri="{FF2B5EF4-FFF2-40B4-BE49-F238E27FC236}">
                  <a16:creationId xmlns:a16="http://schemas.microsoft.com/office/drawing/2014/main" id="{6EF003D7-F39D-4AC3-851B-AFCA1B493D9F}"/>
                </a:ext>
              </a:extLst>
            </p:cNvPr>
            <p:cNvSpPr/>
            <p:nvPr/>
          </p:nvSpPr>
          <p:spPr>
            <a:xfrm>
              <a:off x="4997822" y="5255250"/>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EB67E38-0EFE-4F4A-B8C7-BFF31BB108BC}"/>
                </a:ext>
              </a:extLst>
            </p:cNvPr>
            <p:cNvSpPr txBox="1"/>
            <p:nvPr/>
          </p:nvSpPr>
          <p:spPr>
            <a:xfrm>
              <a:off x="4001605" y="5853687"/>
              <a:ext cx="973059" cy="246221"/>
            </a:xfrm>
            <a:prstGeom prst="rect">
              <a:avLst/>
            </a:prstGeom>
            <a:noFill/>
          </p:spPr>
          <p:txBody>
            <a:bodyPr wrap="square" lIns="0" tIns="0" rIns="0" bIns="0" rtlCol="0">
              <a:spAutoFit/>
            </a:bodyPr>
            <a:lstStyle/>
            <a:p>
              <a:pPr algn="ctr"/>
              <a:r>
                <a:rPr lang="en-US" sz="1600" dirty="0">
                  <a:solidFill>
                    <a:srgbClr val="010000"/>
                  </a:solidFill>
                  <a:effectLst>
                    <a:glow rad="50800">
                      <a:schemeClr val="tx1"/>
                    </a:glow>
                  </a:effectLst>
                </a:rPr>
                <a:t>Jerusalem</a:t>
              </a:r>
            </a:p>
          </p:txBody>
        </p:sp>
        <p:sp>
          <p:nvSpPr>
            <p:cNvPr id="18" name="Freeform 17"/>
            <p:cNvSpPr/>
            <p:nvPr/>
          </p:nvSpPr>
          <p:spPr>
            <a:xfrm>
              <a:off x="4124324" y="1384300"/>
              <a:ext cx="1802281" cy="4414838"/>
            </a:xfrm>
            <a:custGeom>
              <a:avLst/>
              <a:gdLst>
                <a:gd name="connsiteX0" fmla="*/ 1562100 w 1752600"/>
                <a:gd name="connsiteY0" fmla="*/ 0 h 4419600"/>
                <a:gd name="connsiteX1" fmla="*/ 1485900 w 1752600"/>
                <a:gd name="connsiteY1" fmla="*/ 88900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485900 w 1752600"/>
                <a:gd name="connsiteY1" fmla="*/ 88900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485900 w 1752600"/>
                <a:gd name="connsiteY1" fmla="*/ 88900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500188 w 1752600"/>
                <a:gd name="connsiteY1" fmla="*/ 122238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500188 w 1752600"/>
                <a:gd name="connsiteY1" fmla="*/ 122238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500188 w 1752600"/>
                <a:gd name="connsiteY1" fmla="*/ 122238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2600"/>
                <a:gd name="connsiteY0" fmla="*/ 0 h 4419600"/>
                <a:gd name="connsiteX1" fmla="*/ 1500188 w 1752600"/>
                <a:gd name="connsiteY1" fmla="*/ 122238 h 4419600"/>
                <a:gd name="connsiteX2" fmla="*/ 1511300 w 1752600"/>
                <a:gd name="connsiteY2" fmla="*/ 723900 h 4419600"/>
                <a:gd name="connsiteX3" fmla="*/ 1473200 w 1752600"/>
                <a:gd name="connsiteY3" fmla="*/ 1371600 h 4419600"/>
                <a:gd name="connsiteX4" fmla="*/ 1600200 w 1752600"/>
                <a:gd name="connsiteY4" fmla="*/ 2044700 h 4419600"/>
                <a:gd name="connsiteX5" fmla="*/ 1536700 w 1752600"/>
                <a:gd name="connsiteY5" fmla="*/ 2654300 h 4419600"/>
                <a:gd name="connsiteX6" fmla="*/ 1511300 w 1752600"/>
                <a:gd name="connsiteY6" fmla="*/ 3378200 h 4419600"/>
                <a:gd name="connsiteX7" fmla="*/ 1752600 w 1752600"/>
                <a:gd name="connsiteY7" fmla="*/ 3784600 h 4419600"/>
                <a:gd name="connsiteX8" fmla="*/ 914400 w 1752600"/>
                <a:gd name="connsiteY8" fmla="*/ 3949700 h 4419600"/>
                <a:gd name="connsiteX9" fmla="*/ 622300 w 1752600"/>
                <a:gd name="connsiteY9" fmla="*/ 4178300 h 4419600"/>
                <a:gd name="connsiteX10" fmla="*/ 254000 w 1752600"/>
                <a:gd name="connsiteY10" fmla="*/ 4191000 h 4419600"/>
                <a:gd name="connsiteX11" fmla="*/ 0 w 1752600"/>
                <a:gd name="connsiteY11" fmla="*/ 4419600 h 4419600"/>
                <a:gd name="connsiteX0" fmla="*/ 1562100 w 1757414"/>
                <a:gd name="connsiteY0" fmla="*/ 0 h 4419600"/>
                <a:gd name="connsiteX1" fmla="*/ 1500188 w 1757414"/>
                <a:gd name="connsiteY1" fmla="*/ 122238 h 4419600"/>
                <a:gd name="connsiteX2" fmla="*/ 1511300 w 1757414"/>
                <a:gd name="connsiteY2" fmla="*/ 723900 h 4419600"/>
                <a:gd name="connsiteX3" fmla="*/ 1473200 w 1757414"/>
                <a:gd name="connsiteY3" fmla="*/ 1371600 h 4419600"/>
                <a:gd name="connsiteX4" fmla="*/ 1600200 w 1757414"/>
                <a:gd name="connsiteY4" fmla="*/ 2044700 h 4419600"/>
                <a:gd name="connsiteX5" fmla="*/ 1536700 w 1757414"/>
                <a:gd name="connsiteY5" fmla="*/ 2654300 h 4419600"/>
                <a:gd name="connsiteX6" fmla="*/ 1511300 w 1757414"/>
                <a:gd name="connsiteY6" fmla="*/ 3378200 h 4419600"/>
                <a:gd name="connsiteX7" fmla="*/ 1752600 w 1757414"/>
                <a:gd name="connsiteY7" fmla="*/ 3784600 h 4419600"/>
                <a:gd name="connsiteX8" fmla="*/ 914400 w 1757414"/>
                <a:gd name="connsiteY8" fmla="*/ 3949700 h 4419600"/>
                <a:gd name="connsiteX9" fmla="*/ 622300 w 1757414"/>
                <a:gd name="connsiteY9" fmla="*/ 4178300 h 4419600"/>
                <a:gd name="connsiteX10" fmla="*/ 254000 w 1757414"/>
                <a:gd name="connsiteY10" fmla="*/ 4191000 h 4419600"/>
                <a:gd name="connsiteX11" fmla="*/ 0 w 1757414"/>
                <a:gd name="connsiteY11" fmla="*/ 4419600 h 4419600"/>
                <a:gd name="connsiteX0" fmla="*/ 1562100 w 1754411"/>
                <a:gd name="connsiteY0" fmla="*/ 0 h 4419600"/>
                <a:gd name="connsiteX1" fmla="*/ 1500188 w 1754411"/>
                <a:gd name="connsiteY1" fmla="*/ 122238 h 4419600"/>
                <a:gd name="connsiteX2" fmla="*/ 1511300 w 1754411"/>
                <a:gd name="connsiteY2" fmla="*/ 723900 h 4419600"/>
                <a:gd name="connsiteX3" fmla="*/ 1473200 w 1754411"/>
                <a:gd name="connsiteY3" fmla="*/ 1371600 h 4419600"/>
                <a:gd name="connsiteX4" fmla="*/ 1600200 w 1754411"/>
                <a:gd name="connsiteY4" fmla="*/ 2044700 h 4419600"/>
                <a:gd name="connsiteX5" fmla="*/ 1536700 w 1754411"/>
                <a:gd name="connsiteY5" fmla="*/ 2654300 h 4419600"/>
                <a:gd name="connsiteX6" fmla="*/ 1511300 w 1754411"/>
                <a:gd name="connsiteY6" fmla="*/ 3378200 h 4419600"/>
                <a:gd name="connsiteX7" fmla="*/ 1752600 w 1754411"/>
                <a:gd name="connsiteY7" fmla="*/ 3784600 h 4419600"/>
                <a:gd name="connsiteX8" fmla="*/ 914400 w 1754411"/>
                <a:gd name="connsiteY8" fmla="*/ 3949700 h 4419600"/>
                <a:gd name="connsiteX9" fmla="*/ 622300 w 1754411"/>
                <a:gd name="connsiteY9" fmla="*/ 4178300 h 4419600"/>
                <a:gd name="connsiteX10" fmla="*/ 254000 w 1754411"/>
                <a:gd name="connsiteY10" fmla="*/ 4191000 h 4419600"/>
                <a:gd name="connsiteX11" fmla="*/ 0 w 1754411"/>
                <a:gd name="connsiteY11" fmla="*/ 4419600 h 4419600"/>
                <a:gd name="connsiteX0" fmla="*/ 1562100 w 1754411"/>
                <a:gd name="connsiteY0" fmla="*/ 0 h 4419600"/>
                <a:gd name="connsiteX1" fmla="*/ 1500188 w 1754411"/>
                <a:gd name="connsiteY1" fmla="*/ 122238 h 4419600"/>
                <a:gd name="connsiteX2" fmla="*/ 1511300 w 1754411"/>
                <a:gd name="connsiteY2" fmla="*/ 723900 h 4419600"/>
                <a:gd name="connsiteX3" fmla="*/ 1473200 w 1754411"/>
                <a:gd name="connsiteY3" fmla="*/ 1371600 h 4419600"/>
                <a:gd name="connsiteX4" fmla="*/ 1600200 w 1754411"/>
                <a:gd name="connsiteY4" fmla="*/ 2044700 h 4419600"/>
                <a:gd name="connsiteX5" fmla="*/ 1536700 w 1754411"/>
                <a:gd name="connsiteY5" fmla="*/ 2654300 h 4419600"/>
                <a:gd name="connsiteX6" fmla="*/ 1511300 w 1754411"/>
                <a:gd name="connsiteY6" fmla="*/ 3378200 h 4419600"/>
                <a:gd name="connsiteX7" fmla="*/ 1752600 w 1754411"/>
                <a:gd name="connsiteY7" fmla="*/ 3784600 h 4419600"/>
                <a:gd name="connsiteX8" fmla="*/ 914400 w 1754411"/>
                <a:gd name="connsiteY8" fmla="*/ 3949700 h 4419600"/>
                <a:gd name="connsiteX9" fmla="*/ 622300 w 1754411"/>
                <a:gd name="connsiteY9" fmla="*/ 4178300 h 4419600"/>
                <a:gd name="connsiteX10" fmla="*/ 254000 w 1754411"/>
                <a:gd name="connsiteY10" fmla="*/ 4191000 h 4419600"/>
                <a:gd name="connsiteX11" fmla="*/ 0 w 1754411"/>
                <a:gd name="connsiteY11" fmla="*/ 4419600 h 4419600"/>
                <a:gd name="connsiteX0" fmla="*/ 1562100 w 1754411"/>
                <a:gd name="connsiteY0" fmla="*/ 0 h 4419600"/>
                <a:gd name="connsiteX1" fmla="*/ 1500188 w 1754411"/>
                <a:gd name="connsiteY1" fmla="*/ 122238 h 4419600"/>
                <a:gd name="connsiteX2" fmla="*/ 1511300 w 1754411"/>
                <a:gd name="connsiteY2" fmla="*/ 723900 h 4419600"/>
                <a:gd name="connsiteX3" fmla="*/ 1473200 w 1754411"/>
                <a:gd name="connsiteY3" fmla="*/ 1371600 h 4419600"/>
                <a:gd name="connsiteX4" fmla="*/ 1600200 w 1754411"/>
                <a:gd name="connsiteY4" fmla="*/ 2044700 h 4419600"/>
                <a:gd name="connsiteX5" fmla="*/ 1536700 w 1754411"/>
                <a:gd name="connsiteY5" fmla="*/ 2654300 h 4419600"/>
                <a:gd name="connsiteX6" fmla="*/ 1511300 w 1754411"/>
                <a:gd name="connsiteY6" fmla="*/ 3378200 h 4419600"/>
                <a:gd name="connsiteX7" fmla="*/ 1752600 w 1754411"/>
                <a:gd name="connsiteY7" fmla="*/ 3784600 h 4419600"/>
                <a:gd name="connsiteX8" fmla="*/ 914400 w 1754411"/>
                <a:gd name="connsiteY8" fmla="*/ 3949700 h 4419600"/>
                <a:gd name="connsiteX9" fmla="*/ 622300 w 1754411"/>
                <a:gd name="connsiteY9" fmla="*/ 4178300 h 4419600"/>
                <a:gd name="connsiteX10" fmla="*/ 254000 w 1754411"/>
                <a:gd name="connsiteY10" fmla="*/ 4191000 h 4419600"/>
                <a:gd name="connsiteX11" fmla="*/ 0 w 1754411"/>
                <a:gd name="connsiteY11" fmla="*/ 4419600 h 4419600"/>
                <a:gd name="connsiteX0" fmla="*/ 1562100 w 1754411"/>
                <a:gd name="connsiteY0" fmla="*/ 0 h 4419600"/>
                <a:gd name="connsiteX1" fmla="*/ 1500188 w 1754411"/>
                <a:gd name="connsiteY1" fmla="*/ 122238 h 4419600"/>
                <a:gd name="connsiteX2" fmla="*/ 1511300 w 1754411"/>
                <a:gd name="connsiteY2" fmla="*/ 723900 h 4419600"/>
                <a:gd name="connsiteX3" fmla="*/ 1473200 w 1754411"/>
                <a:gd name="connsiteY3" fmla="*/ 1371600 h 4419600"/>
                <a:gd name="connsiteX4" fmla="*/ 1600200 w 1754411"/>
                <a:gd name="connsiteY4" fmla="*/ 2044700 h 4419600"/>
                <a:gd name="connsiteX5" fmla="*/ 1536700 w 1754411"/>
                <a:gd name="connsiteY5" fmla="*/ 2654300 h 4419600"/>
                <a:gd name="connsiteX6" fmla="*/ 1511300 w 1754411"/>
                <a:gd name="connsiteY6" fmla="*/ 3378200 h 4419600"/>
                <a:gd name="connsiteX7" fmla="*/ 1752600 w 1754411"/>
                <a:gd name="connsiteY7" fmla="*/ 3784600 h 4419600"/>
                <a:gd name="connsiteX8" fmla="*/ 914400 w 1754411"/>
                <a:gd name="connsiteY8" fmla="*/ 3949700 h 4419600"/>
                <a:gd name="connsiteX9" fmla="*/ 622300 w 1754411"/>
                <a:gd name="connsiteY9" fmla="*/ 4178300 h 4419600"/>
                <a:gd name="connsiteX10" fmla="*/ 249238 w 1754411"/>
                <a:gd name="connsiteY10" fmla="*/ 4224337 h 4419600"/>
                <a:gd name="connsiteX11" fmla="*/ 0 w 1754411"/>
                <a:gd name="connsiteY11" fmla="*/ 4419600 h 4419600"/>
                <a:gd name="connsiteX0" fmla="*/ 1590675 w 1782986"/>
                <a:gd name="connsiteY0" fmla="*/ 0 h 4414838"/>
                <a:gd name="connsiteX1" fmla="*/ 1528763 w 1782986"/>
                <a:gd name="connsiteY1" fmla="*/ 122238 h 4414838"/>
                <a:gd name="connsiteX2" fmla="*/ 1539875 w 1782986"/>
                <a:gd name="connsiteY2" fmla="*/ 723900 h 4414838"/>
                <a:gd name="connsiteX3" fmla="*/ 1501775 w 1782986"/>
                <a:gd name="connsiteY3" fmla="*/ 1371600 h 4414838"/>
                <a:gd name="connsiteX4" fmla="*/ 1628775 w 1782986"/>
                <a:gd name="connsiteY4" fmla="*/ 2044700 h 4414838"/>
                <a:gd name="connsiteX5" fmla="*/ 1565275 w 1782986"/>
                <a:gd name="connsiteY5" fmla="*/ 2654300 h 4414838"/>
                <a:gd name="connsiteX6" fmla="*/ 1539875 w 1782986"/>
                <a:gd name="connsiteY6" fmla="*/ 3378200 h 4414838"/>
                <a:gd name="connsiteX7" fmla="*/ 1781175 w 1782986"/>
                <a:gd name="connsiteY7" fmla="*/ 3784600 h 4414838"/>
                <a:gd name="connsiteX8" fmla="*/ 942975 w 1782986"/>
                <a:gd name="connsiteY8" fmla="*/ 3949700 h 4414838"/>
                <a:gd name="connsiteX9" fmla="*/ 650875 w 1782986"/>
                <a:gd name="connsiteY9" fmla="*/ 4178300 h 4414838"/>
                <a:gd name="connsiteX10" fmla="*/ 277813 w 1782986"/>
                <a:gd name="connsiteY10" fmla="*/ 4224337 h 4414838"/>
                <a:gd name="connsiteX11" fmla="*/ 0 w 1782986"/>
                <a:gd name="connsiteY11" fmla="*/ 4414838 h 4414838"/>
                <a:gd name="connsiteX0" fmla="*/ 1590675 w 1782986"/>
                <a:gd name="connsiteY0" fmla="*/ 0 h 4414838"/>
                <a:gd name="connsiteX1" fmla="*/ 1528763 w 1782986"/>
                <a:gd name="connsiteY1" fmla="*/ 122238 h 4414838"/>
                <a:gd name="connsiteX2" fmla="*/ 1539875 w 1782986"/>
                <a:gd name="connsiteY2" fmla="*/ 723900 h 4414838"/>
                <a:gd name="connsiteX3" fmla="*/ 1501775 w 1782986"/>
                <a:gd name="connsiteY3" fmla="*/ 1371600 h 4414838"/>
                <a:gd name="connsiteX4" fmla="*/ 1628775 w 1782986"/>
                <a:gd name="connsiteY4" fmla="*/ 2044700 h 4414838"/>
                <a:gd name="connsiteX5" fmla="*/ 1565275 w 1782986"/>
                <a:gd name="connsiteY5" fmla="*/ 2654300 h 4414838"/>
                <a:gd name="connsiteX6" fmla="*/ 1539875 w 1782986"/>
                <a:gd name="connsiteY6" fmla="*/ 3378200 h 4414838"/>
                <a:gd name="connsiteX7" fmla="*/ 1781175 w 1782986"/>
                <a:gd name="connsiteY7" fmla="*/ 3784600 h 4414838"/>
                <a:gd name="connsiteX8" fmla="*/ 942975 w 1782986"/>
                <a:gd name="connsiteY8" fmla="*/ 3949700 h 4414838"/>
                <a:gd name="connsiteX9" fmla="*/ 650875 w 1782986"/>
                <a:gd name="connsiteY9" fmla="*/ 4178300 h 4414838"/>
                <a:gd name="connsiteX10" fmla="*/ 277813 w 1782986"/>
                <a:gd name="connsiteY10" fmla="*/ 4224337 h 4414838"/>
                <a:gd name="connsiteX11" fmla="*/ 0 w 1782986"/>
                <a:gd name="connsiteY11" fmla="*/ 4414838 h 4414838"/>
                <a:gd name="connsiteX0" fmla="*/ 1590675 w 1782986"/>
                <a:gd name="connsiteY0" fmla="*/ 0 h 4414838"/>
                <a:gd name="connsiteX1" fmla="*/ 1528763 w 1782986"/>
                <a:gd name="connsiteY1" fmla="*/ 122238 h 4414838"/>
                <a:gd name="connsiteX2" fmla="*/ 1539875 w 1782986"/>
                <a:gd name="connsiteY2" fmla="*/ 723900 h 4414838"/>
                <a:gd name="connsiteX3" fmla="*/ 1501775 w 1782986"/>
                <a:gd name="connsiteY3" fmla="*/ 1371600 h 4414838"/>
                <a:gd name="connsiteX4" fmla="*/ 1628775 w 1782986"/>
                <a:gd name="connsiteY4" fmla="*/ 2044700 h 4414838"/>
                <a:gd name="connsiteX5" fmla="*/ 1565275 w 1782986"/>
                <a:gd name="connsiteY5" fmla="*/ 2654300 h 4414838"/>
                <a:gd name="connsiteX6" fmla="*/ 1539875 w 1782986"/>
                <a:gd name="connsiteY6" fmla="*/ 3378200 h 4414838"/>
                <a:gd name="connsiteX7" fmla="*/ 1781175 w 1782986"/>
                <a:gd name="connsiteY7" fmla="*/ 3784600 h 4414838"/>
                <a:gd name="connsiteX8" fmla="*/ 942975 w 1782986"/>
                <a:gd name="connsiteY8" fmla="*/ 3949700 h 4414838"/>
                <a:gd name="connsiteX9" fmla="*/ 650875 w 1782986"/>
                <a:gd name="connsiteY9" fmla="*/ 4178300 h 4414838"/>
                <a:gd name="connsiteX10" fmla="*/ 277813 w 1782986"/>
                <a:gd name="connsiteY10" fmla="*/ 4224337 h 4414838"/>
                <a:gd name="connsiteX11" fmla="*/ 0 w 1782986"/>
                <a:gd name="connsiteY11" fmla="*/ 4414838 h 4414838"/>
                <a:gd name="connsiteX0" fmla="*/ 1590675 w 1802281"/>
                <a:gd name="connsiteY0" fmla="*/ 0 h 4414838"/>
                <a:gd name="connsiteX1" fmla="*/ 1528763 w 1802281"/>
                <a:gd name="connsiteY1" fmla="*/ 122238 h 4414838"/>
                <a:gd name="connsiteX2" fmla="*/ 1539875 w 1802281"/>
                <a:gd name="connsiteY2" fmla="*/ 723900 h 4414838"/>
                <a:gd name="connsiteX3" fmla="*/ 1501775 w 1802281"/>
                <a:gd name="connsiteY3" fmla="*/ 1371600 h 4414838"/>
                <a:gd name="connsiteX4" fmla="*/ 1628775 w 1802281"/>
                <a:gd name="connsiteY4" fmla="*/ 2044700 h 4414838"/>
                <a:gd name="connsiteX5" fmla="*/ 1565275 w 1802281"/>
                <a:gd name="connsiteY5" fmla="*/ 2654300 h 4414838"/>
                <a:gd name="connsiteX6" fmla="*/ 1539875 w 1802281"/>
                <a:gd name="connsiteY6" fmla="*/ 3378200 h 4414838"/>
                <a:gd name="connsiteX7" fmla="*/ 1781175 w 1802281"/>
                <a:gd name="connsiteY7" fmla="*/ 3784600 h 4414838"/>
                <a:gd name="connsiteX8" fmla="*/ 965200 w 1802281"/>
                <a:gd name="connsiteY8" fmla="*/ 3952875 h 4414838"/>
                <a:gd name="connsiteX9" fmla="*/ 650875 w 1802281"/>
                <a:gd name="connsiteY9" fmla="*/ 4178300 h 4414838"/>
                <a:gd name="connsiteX10" fmla="*/ 277813 w 1802281"/>
                <a:gd name="connsiteY10" fmla="*/ 4224337 h 4414838"/>
                <a:gd name="connsiteX11" fmla="*/ 0 w 1802281"/>
                <a:gd name="connsiteY11" fmla="*/ 4414838 h 4414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2281" h="4414838">
                  <a:moveTo>
                    <a:pt x="1590675" y="0"/>
                  </a:moveTo>
                  <a:cubicBezTo>
                    <a:pt x="1565275" y="29633"/>
                    <a:pt x="1522943" y="68263"/>
                    <a:pt x="1528763" y="122238"/>
                  </a:cubicBezTo>
                  <a:cubicBezTo>
                    <a:pt x="1541729" y="242488"/>
                    <a:pt x="1541992" y="510117"/>
                    <a:pt x="1539875" y="723900"/>
                  </a:cubicBezTo>
                  <a:lnTo>
                    <a:pt x="1501775" y="1371600"/>
                  </a:lnTo>
                  <a:cubicBezTo>
                    <a:pt x="1488819" y="1591850"/>
                    <a:pt x="1618192" y="1830917"/>
                    <a:pt x="1628775" y="2044700"/>
                  </a:cubicBezTo>
                  <a:lnTo>
                    <a:pt x="1565275" y="2654300"/>
                  </a:lnTo>
                  <a:cubicBezTo>
                    <a:pt x="1550458" y="2876550"/>
                    <a:pt x="1441960" y="3213289"/>
                    <a:pt x="1539875" y="3378200"/>
                  </a:cubicBezTo>
                  <a:cubicBezTo>
                    <a:pt x="1620308" y="3513667"/>
                    <a:pt x="1876954" y="3688821"/>
                    <a:pt x="1781175" y="3784600"/>
                  </a:cubicBezTo>
                  <a:cubicBezTo>
                    <a:pt x="1685396" y="3880379"/>
                    <a:pt x="1153583" y="3887258"/>
                    <a:pt x="965200" y="3952875"/>
                  </a:cubicBezTo>
                  <a:cubicBezTo>
                    <a:pt x="867833" y="4029075"/>
                    <a:pt x="765439" y="4133056"/>
                    <a:pt x="650875" y="4178300"/>
                  </a:cubicBezTo>
                  <a:cubicBezTo>
                    <a:pt x="536311" y="4223544"/>
                    <a:pt x="386292" y="4184914"/>
                    <a:pt x="277813" y="4224337"/>
                  </a:cubicBezTo>
                  <a:cubicBezTo>
                    <a:pt x="169334" y="4263760"/>
                    <a:pt x="173566" y="4341812"/>
                    <a:pt x="0" y="4414838"/>
                  </a:cubicBezTo>
                </a:path>
              </a:pathLst>
            </a:custGeom>
            <a:noFill/>
            <a:ln w="19050" cap="rnd">
              <a:solidFill>
                <a:srgbClr val="FEFF00"/>
              </a:solidFill>
              <a:prstDash val="dash"/>
            </a:ln>
            <a:effectLst>
              <a:glow rad="38100">
                <a:srgbClr val="010000">
                  <a:alpha val="7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8" name="Picture 4" descr="C:\Users\Kris\Downloads\Lo-deba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5260"/>
            <a:ext cx="9144000" cy="65074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Map showing possible route from Lo-debar to Jerusalem</a:t>
            </a:r>
          </a:p>
        </p:txBody>
      </p:sp>
      <p:sp>
        <p:nvSpPr>
          <p:cNvPr id="3" name="Text Placeholder 2"/>
          <p:cNvSpPr>
            <a:spLocks noGrp="1"/>
          </p:cNvSpPr>
          <p:nvPr>
            <p:ph type="body" sz="quarter" idx="12"/>
          </p:nvPr>
        </p:nvSpPr>
        <p:spPr/>
        <p:txBody>
          <a:bodyPr/>
          <a:lstStyle/>
          <a:p>
            <a:r>
              <a:rPr lang="en-US" dirty="0"/>
              <a:t>9:5</a:t>
            </a:r>
          </a:p>
        </p:txBody>
      </p:sp>
      <p:sp>
        <p:nvSpPr>
          <p:cNvPr id="4" name="Title 3"/>
          <p:cNvSpPr>
            <a:spLocks noGrp="1"/>
          </p:cNvSpPr>
          <p:nvPr>
            <p:ph type="title"/>
          </p:nvPr>
        </p:nvSpPr>
        <p:spPr/>
        <p:txBody>
          <a:bodyPr/>
          <a:lstStyle/>
          <a:p>
            <a:r>
              <a:rPr lang="en-US" dirty="0"/>
              <a:t>So David sent and had him brought from there</a:t>
            </a:r>
          </a:p>
        </p:txBody>
      </p:sp>
    </p:spTree>
    <p:extLst>
      <p:ext uri="{BB962C8B-B14F-4D97-AF65-F5344CB8AC3E}">
        <p14:creationId xmlns:p14="http://schemas.microsoft.com/office/powerpoint/2010/main" val="98837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9 American Colony Matson additional\Matson15k1\Jerusalem\Ecce Homo arch with man riding donkey, mat22435.jpg"/>
          <p:cNvPicPr>
            <a:picLocks noChangeAspect="1" noChangeArrowheads="1"/>
          </p:cNvPicPr>
          <p:nvPr/>
        </p:nvPicPr>
        <p:blipFill rotWithShape="1">
          <a:blip r:embed="rId3">
            <a:extLst>
              <a:ext uri="{28A0092B-C50C-407E-A947-70E740481C1C}">
                <a14:useLocalDpi xmlns:a14="http://schemas.microsoft.com/office/drawing/2010/main" val="0"/>
              </a:ext>
            </a:extLst>
          </a:blip>
          <a:srcRect t="33750" b="5000"/>
          <a:stretch/>
        </p:blipFill>
        <p:spPr bwMode="auto">
          <a:xfrm>
            <a:off x="477960" y="369332"/>
            <a:ext cx="8188081"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riding a donkey in Jerusalem, beneath the Ecce Homo Arch</a:t>
            </a:r>
          </a:p>
        </p:txBody>
      </p:sp>
      <p:sp>
        <p:nvSpPr>
          <p:cNvPr id="3" name="Text Placeholder 2"/>
          <p:cNvSpPr>
            <a:spLocks noGrp="1"/>
          </p:cNvSpPr>
          <p:nvPr>
            <p:ph type="body" sz="quarter" idx="12"/>
          </p:nvPr>
        </p:nvSpPr>
        <p:spPr/>
        <p:txBody>
          <a:bodyPr/>
          <a:lstStyle/>
          <a:p>
            <a:r>
              <a:rPr lang="en-US" dirty="0"/>
              <a:t>9:5</a:t>
            </a:r>
          </a:p>
        </p:txBody>
      </p:sp>
      <p:sp>
        <p:nvSpPr>
          <p:cNvPr id="4" name="Title 3"/>
          <p:cNvSpPr>
            <a:spLocks noGrp="1"/>
          </p:cNvSpPr>
          <p:nvPr>
            <p:ph type="title"/>
          </p:nvPr>
        </p:nvSpPr>
        <p:spPr/>
        <p:txBody>
          <a:bodyPr/>
          <a:lstStyle/>
          <a:p>
            <a:r>
              <a:rPr lang="en-US" dirty="0"/>
              <a:t>So David sent and had him brought from there</a:t>
            </a:r>
          </a:p>
        </p:txBody>
      </p:sp>
    </p:spTree>
    <p:extLst>
      <p:ext uri="{BB962C8B-B14F-4D97-AF65-F5344CB8AC3E}">
        <p14:creationId xmlns:p14="http://schemas.microsoft.com/office/powerpoint/2010/main" val="877449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ible Lands Museum 2019-pcb\Syria and Levant\Statuette of figure on donkey, mjb1904258034.jpg"/>
          <p:cNvPicPr>
            <a:picLocks noChangeAspect="1" noChangeArrowheads="1"/>
          </p:cNvPicPr>
          <p:nvPr/>
        </p:nvPicPr>
        <p:blipFill rotWithShape="1">
          <a:blip r:embed="rId3">
            <a:extLst>
              <a:ext uri="{28A0092B-C50C-407E-A947-70E740481C1C}">
                <a14:useLocalDpi xmlns:a14="http://schemas.microsoft.com/office/drawing/2010/main" val="0"/>
              </a:ext>
            </a:extLst>
          </a:blip>
          <a:srcRect b="2500"/>
          <a:stretch/>
        </p:blipFill>
        <p:spPr bwMode="auto">
          <a:xfrm>
            <a:off x="1003610" y="171450"/>
            <a:ext cx="7136780" cy="66865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a figure on a donkey, from Syria, circa 1800 BC</a:t>
            </a:r>
          </a:p>
        </p:txBody>
      </p:sp>
      <p:sp>
        <p:nvSpPr>
          <p:cNvPr id="3" name="Text Placeholder 2"/>
          <p:cNvSpPr>
            <a:spLocks noGrp="1"/>
          </p:cNvSpPr>
          <p:nvPr>
            <p:ph type="body" sz="quarter" idx="12"/>
          </p:nvPr>
        </p:nvSpPr>
        <p:spPr/>
        <p:txBody>
          <a:bodyPr/>
          <a:lstStyle/>
          <a:p>
            <a:r>
              <a:rPr lang="en-US" dirty="0"/>
              <a:t>9:5</a:t>
            </a:r>
          </a:p>
        </p:txBody>
      </p:sp>
      <p:sp>
        <p:nvSpPr>
          <p:cNvPr id="4" name="Title 3"/>
          <p:cNvSpPr>
            <a:spLocks noGrp="1"/>
          </p:cNvSpPr>
          <p:nvPr>
            <p:ph type="title"/>
          </p:nvPr>
        </p:nvSpPr>
        <p:spPr/>
        <p:txBody>
          <a:bodyPr/>
          <a:lstStyle/>
          <a:p>
            <a:r>
              <a:rPr lang="en-US" dirty="0"/>
              <a:t>So David sent and had him brought from there</a:t>
            </a:r>
          </a:p>
        </p:txBody>
      </p:sp>
    </p:spTree>
    <p:extLst>
      <p:ext uri="{BB962C8B-B14F-4D97-AF65-F5344CB8AC3E}">
        <p14:creationId xmlns:p14="http://schemas.microsoft.com/office/powerpoint/2010/main" val="2598351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19 Persia-pcb\National Museum of Iran\Figurine of oxen yoked to cart, bronze, from Lorestan, 1st millennium BC, tb0514184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 y="302638"/>
            <a:ext cx="8324850" cy="615258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figurine of oxen yoked to cart, from </a:t>
            </a:r>
            <a:r>
              <a:rPr lang="en-US" dirty="0" err="1"/>
              <a:t>Lorestan</a:t>
            </a:r>
            <a:r>
              <a:rPr lang="en-US" dirty="0"/>
              <a:t>, 1st millennium BC</a:t>
            </a:r>
          </a:p>
        </p:txBody>
      </p:sp>
      <p:sp>
        <p:nvSpPr>
          <p:cNvPr id="3" name="Text Placeholder 2"/>
          <p:cNvSpPr>
            <a:spLocks noGrp="1"/>
          </p:cNvSpPr>
          <p:nvPr>
            <p:ph type="body" sz="quarter" idx="12"/>
          </p:nvPr>
        </p:nvSpPr>
        <p:spPr/>
        <p:txBody>
          <a:bodyPr/>
          <a:lstStyle/>
          <a:p>
            <a:r>
              <a:rPr lang="en-US" dirty="0"/>
              <a:t>9:5</a:t>
            </a:r>
          </a:p>
        </p:txBody>
      </p:sp>
      <p:sp>
        <p:nvSpPr>
          <p:cNvPr id="4" name="Title 3"/>
          <p:cNvSpPr>
            <a:spLocks noGrp="1"/>
          </p:cNvSpPr>
          <p:nvPr>
            <p:ph type="title"/>
          </p:nvPr>
        </p:nvSpPr>
        <p:spPr/>
        <p:txBody>
          <a:bodyPr/>
          <a:lstStyle/>
          <a:p>
            <a:r>
              <a:rPr lang="en-US" dirty="0"/>
              <a:t>So David sent and had him brought from there</a:t>
            </a:r>
          </a:p>
        </p:txBody>
      </p:sp>
    </p:spTree>
    <p:extLst>
      <p:ext uri="{BB962C8B-B14F-4D97-AF65-F5344CB8AC3E}">
        <p14:creationId xmlns:p14="http://schemas.microsoft.com/office/powerpoint/2010/main" val="3099171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5 Egypt and Sinai\People and Culture\Donkey cart with passengers, mat01621.jpg"/>
          <p:cNvPicPr>
            <a:picLocks noChangeAspect="1" noChangeArrowheads="1"/>
          </p:cNvPicPr>
          <p:nvPr/>
        </p:nvPicPr>
        <p:blipFill rotWithShape="1">
          <a:blip r:embed="rId3">
            <a:extLst>
              <a:ext uri="{28A0092B-C50C-407E-A947-70E740481C1C}">
                <a14:useLocalDpi xmlns:a14="http://schemas.microsoft.com/office/drawing/2010/main" val="0"/>
              </a:ext>
            </a:extLst>
          </a:blip>
          <a:srcRect t="7222"/>
          <a:stretch/>
        </p:blipFill>
        <p:spPr bwMode="auto">
          <a:xfrm>
            <a:off x="0" y="190500"/>
            <a:ext cx="9144000" cy="6362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Donkey cart with passengers, in Egypt</a:t>
            </a:r>
          </a:p>
        </p:txBody>
      </p:sp>
      <p:sp>
        <p:nvSpPr>
          <p:cNvPr id="3" name="Text Placeholder 2"/>
          <p:cNvSpPr>
            <a:spLocks noGrp="1"/>
          </p:cNvSpPr>
          <p:nvPr>
            <p:ph type="body" sz="quarter" idx="12"/>
          </p:nvPr>
        </p:nvSpPr>
        <p:spPr/>
        <p:txBody>
          <a:bodyPr/>
          <a:lstStyle/>
          <a:p>
            <a:r>
              <a:rPr lang="en-US" dirty="0"/>
              <a:t>9:5</a:t>
            </a:r>
          </a:p>
        </p:txBody>
      </p:sp>
      <p:sp>
        <p:nvSpPr>
          <p:cNvPr id="4" name="Title 3"/>
          <p:cNvSpPr>
            <a:spLocks noGrp="1"/>
          </p:cNvSpPr>
          <p:nvPr>
            <p:ph type="title"/>
          </p:nvPr>
        </p:nvSpPr>
        <p:spPr/>
        <p:txBody>
          <a:bodyPr/>
          <a:lstStyle/>
          <a:p>
            <a:r>
              <a:rPr lang="en-US" dirty="0"/>
              <a:t>So David sent and had him brought from there</a:t>
            </a:r>
          </a:p>
        </p:txBody>
      </p:sp>
    </p:spTree>
    <p:extLst>
      <p:ext uri="{BB962C8B-B14F-4D97-AF65-F5344CB8AC3E}">
        <p14:creationId xmlns:p14="http://schemas.microsoft.com/office/powerpoint/2010/main" val="750528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Jehu of Israel shown bowing down, from Side A of the Black Obelisk, 9th century BC</a:t>
            </a:r>
          </a:p>
        </p:txBody>
      </p:sp>
      <p:sp>
        <p:nvSpPr>
          <p:cNvPr id="3" name="Text Placeholder 2"/>
          <p:cNvSpPr>
            <a:spLocks noGrp="1"/>
          </p:cNvSpPr>
          <p:nvPr>
            <p:ph type="body" sz="quarter" idx="12"/>
          </p:nvPr>
        </p:nvSpPr>
        <p:spPr/>
        <p:txBody>
          <a:bodyPr/>
          <a:lstStyle/>
          <a:p>
            <a:r>
              <a:rPr lang="en-US" dirty="0"/>
              <a:t>9:6</a:t>
            </a:r>
          </a:p>
        </p:txBody>
      </p:sp>
      <p:sp>
        <p:nvSpPr>
          <p:cNvPr id="4" name="Title 3"/>
          <p:cNvSpPr>
            <a:spLocks noGrp="1"/>
          </p:cNvSpPr>
          <p:nvPr>
            <p:ph type="title"/>
          </p:nvPr>
        </p:nvSpPr>
        <p:spPr/>
        <p:txBody>
          <a:bodyPr/>
          <a:lstStyle/>
          <a:p>
            <a:r>
              <a:rPr lang="en-US" dirty="0"/>
              <a:t>Mephibosheth, son of Jonathan, son of Saul, came to David, fell on his face, and paid homage</a:t>
            </a:r>
          </a:p>
        </p:txBody>
      </p:sp>
      <p:pic>
        <p:nvPicPr>
          <p:cNvPr id="5" name="Picture 4" descr="Black Obelisk, Side A, Jehu of Israel bowing down, tb112004821-001.jpg"/>
          <p:cNvPicPr>
            <a:picLocks noChangeAspect="1"/>
          </p:cNvPicPr>
          <p:nvPr/>
        </p:nvPicPr>
        <p:blipFill rotWithShape="1">
          <a:blip r:embed="rId3" cstate="print">
            <a:extLst>
              <a:ext uri="{28A0092B-C50C-407E-A947-70E740481C1C}">
                <a14:useLocalDpi xmlns:a14="http://schemas.microsoft.com/office/drawing/2010/main" val="0"/>
              </a:ext>
            </a:extLst>
          </a:blip>
          <a:srcRect l="5866" b="4789"/>
          <a:stretch/>
        </p:blipFill>
        <p:spPr>
          <a:xfrm>
            <a:off x="0" y="369332"/>
            <a:ext cx="9144000" cy="6150340"/>
          </a:xfrm>
          <a:prstGeom prst="rect">
            <a:avLst/>
          </a:prstGeom>
        </p:spPr>
      </p:pic>
    </p:spTree>
    <p:extLst>
      <p:ext uri="{BB962C8B-B14F-4D97-AF65-F5344CB8AC3E}">
        <p14:creationId xmlns:p14="http://schemas.microsoft.com/office/powerpoint/2010/main" val="1236094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tone building&#10;&#10;Description automatically generated">
            <a:extLst>
              <a:ext uri="{FF2B5EF4-FFF2-40B4-BE49-F238E27FC236}">
                <a16:creationId xmlns:a16="http://schemas.microsoft.com/office/drawing/2014/main" id="{19BF8761-94F7-4F30-A6BC-96AFCCE46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Elamite subjects bowing before Ashurbanipal, from Nineveh, 7th century BC</a:t>
            </a:r>
          </a:p>
        </p:txBody>
      </p:sp>
      <p:sp>
        <p:nvSpPr>
          <p:cNvPr id="3" name="Text Placeholder 2"/>
          <p:cNvSpPr>
            <a:spLocks noGrp="1"/>
          </p:cNvSpPr>
          <p:nvPr>
            <p:ph type="body" sz="quarter" idx="12"/>
          </p:nvPr>
        </p:nvSpPr>
        <p:spPr/>
        <p:txBody>
          <a:bodyPr/>
          <a:lstStyle/>
          <a:p>
            <a:r>
              <a:rPr lang="en-US" dirty="0"/>
              <a:t>9:6</a:t>
            </a:r>
          </a:p>
        </p:txBody>
      </p:sp>
      <p:sp>
        <p:nvSpPr>
          <p:cNvPr id="4" name="Title 3"/>
          <p:cNvSpPr>
            <a:spLocks noGrp="1"/>
          </p:cNvSpPr>
          <p:nvPr>
            <p:ph type="title"/>
          </p:nvPr>
        </p:nvSpPr>
        <p:spPr/>
        <p:txBody>
          <a:bodyPr/>
          <a:lstStyle/>
          <a:p>
            <a:r>
              <a:rPr lang="en-US" dirty="0"/>
              <a:t>Mephibosheth, son of Jonathan, son of Saul, came to David, fell on his face, and paid homage</a:t>
            </a:r>
          </a:p>
        </p:txBody>
      </p:sp>
    </p:spTree>
    <p:extLst>
      <p:ext uri="{BB962C8B-B14F-4D97-AF65-F5344CB8AC3E}">
        <p14:creationId xmlns:p14="http://schemas.microsoft.com/office/powerpoint/2010/main" val="1581433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HVHL - the 1900s\01 Northern Palestine\Benjamin\Ramah of Benjamin, modern er-Ram, mat0104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0125"/>
          <a:stretch/>
        </p:blipFill>
        <p:spPr bwMode="auto">
          <a:xfrm>
            <a:off x="0" y="365760"/>
            <a:ext cx="9144000" cy="64922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Ramah of Benjamin, modern day er-Ram</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Then David said, “Fear not, for I will surely show you kindness for Jonathan your father’s sake”</a:t>
            </a:r>
          </a:p>
        </p:txBody>
      </p:sp>
    </p:spTree>
    <p:extLst>
      <p:ext uri="{BB962C8B-B14F-4D97-AF65-F5344CB8AC3E}">
        <p14:creationId xmlns:p14="http://schemas.microsoft.com/office/powerpoint/2010/main" val="3041490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0D3CF5-BF23-4971-A2D0-55A68ABA84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Ramah and Benjamin plateau (aerial view from the south)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Then David said, “Fear not, for I will surely show you kindness for Jonathan your father’s sake”</a:t>
            </a:r>
          </a:p>
        </p:txBody>
      </p:sp>
      <p:sp>
        <p:nvSpPr>
          <p:cNvPr id="9" name="Text Box 15">
            <a:extLst>
              <a:ext uri="{FF2B5EF4-FFF2-40B4-BE49-F238E27FC236}">
                <a16:creationId xmlns:a16="http://schemas.microsoft.com/office/drawing/2014/main" id="{6CC530CA-2908-4643-ADCE-5F1685A0D4B6}"/>
              </a:ext>
            </a:extLst>
          </p:cNvPr>
          <p:cNvSpPr txBox="1">
            <a:spLocks noChangeArrowheads="1"/>
          </p:cNvSpPr>
          <p:nvPr/>
        </p:nvSpPr>
        <p:spPr bwMode="auto">
          <a:xfrm>
            <a:off x="4036927" y="2848535"/>
            <a:ext cx="9108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10" name="Line 8">
            <a:extLst>
              <a:ext uri="{FF2B5EF4-FFF2-40B4-BE49-F238E27FC236}">
                <a16:creationId xmlns:a16="http://schemas.microsoft.com/office/drawing/2014/main" id="{4CDF8E47-C2CF-4A2E-89E1-A4EB51944274}"/>
              </a:ext>
            </a:extLst>
          </p:cNvPr>
          <p:cNvSpPr>
            <a:spLocks noChangeShapeType="1"/>
          </p:cNvSpPr>
          <p:nvPr/>
        </p:nvSpPr>
        <p:spPr bwMode="auto">
          <a:xfrm>
            <a:off x="4484146" y="3278393"/>
            <a:ext cx="0" cy="38814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1127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Saul” street sign in Beth Shean</a:t>
            </a:r>
          </a:p>
        </p:txBody>
      </p:sp>
      <p:sp>
        <p:nvSpPr>
          <p:cNvPr id="3" name="Text Placeholder 2"/>
          <p:cNvSpPr>
            <a:spLocks noGrp="1"/>
          </p:cNvSpPr>
          <p:nvPr>
            <p:ph type="body" sz="quarter" idx="12"/>
          </p:nvPr>
        </p:nvSpPr>
        <p:spPr/>
        <p:txBody>
          <a:bodyPr/>
          <a:lstStyle/>
          <a:p>
            <a:r>
              <a:rPr lang="en-US" dirty="0"/>
              <a:t>9:1</a:t>
            </a:r>
          </a:p>
        </p:txBody>
      </p:sp>
      <p:sp>
        <p:nvSpPr>
          <p:cNvPr id="4" name="Title 3"/>
          <p:cNvSpPr>
            <a:spLocks noGrp="1"/>
          </p:cNvSpPr>
          <p:nvPr>
            <p:ph type="title"/>
          </p:nvPr>
        </p:nvSpPr>
        <p:spPr/>
        <p:txBody>
          <a:bodyPr/>
          <a:lstStyle/>
          <a:p>
            <a:r>
              <a:rPr lang="en-US" dirty="0"/>
              <a:t>David said, “Is anyone left of Saul’s house, that I may show him kindness for Jonathan’s sake?”</a:t>
            </a:r>
          </a:p>
        </p:txBody>
      </p:sp>
      <p:pic>
        <p:nvPicPr>
          <p:cNvPr id="5" name="Picture 4" descr="King Saul street sign in Beth Shean, tb011512700.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5000" contrast="10000"/>
                    </a14:imgEffect>
                  </a14:imgLayer>
                </a14:imgProps>
              </a:ext>
              <a:ext uri="{28A0092B-C50C-407E-A947-70E740481C1C}">
                <a14:useLocalDpi xmlns:a14="http://schemas.microsoft.com/office/drawing/2010/main" val="0"/>
              </a:ext>
            </a:extLst>
          </a:blip>
          <a:srcRect l="6632"/>
          <a:stretch/>
        </p:blipFill>
        <p:spPr>
          <a:xfrm>
            <a:off x="0" y="369332"/>
            <a:ext cx="9144000" cy="6150340"/>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ah view east from Nebi Samwil, db69111575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(from Nebi Samwil, from the west)</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I will restore to you all the land of Saul your grandfather</a:t>
            </a:r>
          </a:p>
        </p:txBody>
      </p:sp>
    </p:spTree>
    <p:extLst>
      <p:ext uri="{BB962C8B-B14F-4D97-AF65-F5344CB8AC3E}">
        <p14:creationId xmlns:p14="http://schemas.microsoft.com/office/powerpoint/2010/main" val="1893401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ah view east from Nebi Samwil, db691115750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(from Nebi Samwil, from the west)</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I will restore to you all the land of Saul your grandfather</a:t>
            </a:r>
          </a:p>
        </p:txBody>
      </p:sp>
      <p:sp>
        <p:nvSpPr>
          <p:cNvPr id="6" name="Oval 5"/>
          <p:cNvSpPr/>
          <p:nvPr/>
        </p:nvSpPr>
        <p:spPr>
          <a:xfrm>
            <a:off x="3238500" y="1295400"/>
            <a:ext cx="1813560" cy="609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7" name="Text Box 16"/>
          <p:cNvSpPr txBox="1">
            <a:spLocks noChangeArrowheads="1"/>
          </p:cNvSpPr>
          <p:nvPr/>
        </p:nvSpPr>
        <p:spPr bwMode="auto">
          <a:xfrm>
            <a:off x="4219788" y="798165"/>
            <a:ext cx="217339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Gibeah (Tell el-Ful)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Text Box 16"/>
          <p:cNvSpPr txBox="1">
            <a:spLocks noChangeArrowheads="1"/>
          </p:cNvSpPr>
          <p:nvPr/>
        </p:nvSpPr>
        <p:spPr bwMode="auto">
          <a:xfrm>
            <a:off x="902406" y="1219200"/>
            <a:ext cx="143538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Transjordan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45972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(from the southeast) </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I will restore to you all the land of Saul your grandfather</a:t>
            </a:r>
          </a:p>
        </p:txBody>
      </p:sp>
    </p:spTree>
    <p:extLst>
      <p:ext uri="{BB962C8B-B14F-4D97-AF65-F5344CB8AC3E}">
        <p14:creationId xmlns:p14="http://schemas.microsoft.com/office/powerpoint/2010/main" val="42307608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ah of Saul view north, tb1222011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(from the south)</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I will restore to you all the land of Saul your grandfather</a:t>
            </a:r>
          </a:p>
        </p:txBody>
      </p:sp>
    </p:spTree>
    <p:extLst>
      <p:ext uri="{BB962C8B-B14F-4D97-AF65-F5344CB8AC3E}">
        <p14:creationId xmlns:p14="http://schemas.microsoft.com/office/powerpoint/2010/main" val="2170206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funerary chamber, meal for dead stela, adr070513178.jp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85900" y="70894"/>
            <a:ext cx="6172200" cy="6716213"/>
          </a:xfrm>
          <a:prstGeom prst="rect">
            <a:avLst/>
          </a:prstGeom>
        </p:spPr>
      </p:pic>
      <p:sp>
        <p:nvSpPr>
          <p:cNvPr id="2" name="Text Placeholder 1"/>
          <p:cNvSpPr>
            <a:spLocks noGrp="1"/>
          </p:cNvSpPr>
          <p:nvPr>
            <p:ph type="body" sz="quarter" idx="10"/>
          </p:nvPr>
        </p:nvSpPr>
        <p:spPr/>
        <p:txBody>
          <a:bodyPr/>
          <a:lstStyle/>
          <a:p>
            <a:r>
              <a:rPr lang="en-US" dirty="0"/>
              <a:t>Stele of a feast for the deceased, from </a:t>
            </a:r>
            <a:r>
              <a:rPr lang="en-US" dirty="0" err="1"/>
              <a:t>Sam’al</a:t>
            </a:r>
            <a:r>
              <a:rPr lang="en-US" dirty="0"/>
              <a:t> (</a:t>
            </a:r>
            <a:r>
              <a:rPr lang="en-US" dirty="0" err="1"/>
              <a:t>Zincirli</a:t>
            </a:r>
            <a:r>
              <a:rPr lang="en-US"/>
              <a:t>), circa 9th century BC</a:t>
            </a:r>
            <a:endParaRPr lang="en-US" dirty="0"/>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And you will always eat meals at my table</a:t>
            </a:r>
          </a:p>
        </p:txBody>
      </p:sp>
    </p:spTree>
    <p:extLst>
      <p:ext uri="{BB962C8B-B14F-4D97-AF65-F5344CB8AC3E}">
        <p14:creationId xmlns:p14="http://schemas.microsoft.com/office/powerpoint/2010/main" val="1195651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Getty Villa\Assyrian reliefs\Relief of banquet of Ashurbanipal, Assyrian, from north palace at Nineveh, 645-640 BC, tb10091934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Banquet of Ashurbanipal, from the north palace at Nineveh, 645–640 BC</a:t>
            </a:r>
          </a:p>
        </p:txBody>
      </p:sp>
      <p:sp>
        <p:nvSpPr>
          <p:cNvPr id="3" name="Text Placeholder 2"/>
          <p:cNvSpPr>
            <a:spLocks noGrp="1"/>
          </p:cNvSpPr>
          <p:nvPr>
            <p:ph type="body" sz="quarter" idx="12"/>
          </p:nvPr>
        </p:nvSpPr>
        <p:spPr/>
        <p:txBody>
          <a:bodyPr/>
          <a:lstStyle/>
          <a:p>
            <a:r>
              <a:rPr lang="en-US" dirty="0"/>
              <a:t>9:7</a:t>
            </a:r>
          </a:p>
        </p:txBody>
      </p:sp>
      <p:sp>
        <p:nvSpPr>
          <p:cNvPr id="4" name="Title 3"/>
          <p:cNvSpPr>
            <a:spLocks noGrp="1"/>
          </p:cNvSpPr>
          <p:nvPr>
            <p:ph type="title"/>
          </p:nvPr>
        </p:nvSpPr>
        <p:spPr/>
        <p:txBody>
          <a:bodyPr/>
          <a:lstStyle/>
          <a:p>
            <a:r>
              <a:rPr lang="en-US" dirty="0"/>
              <a:t>And you will always eat meals at my table</a:t>
            </a:r>
          </a:p>
        </p:txBody>
      </p:sp>
    </p:spTree>
    <p:extLst>
      <p:ext uri="{BB962C8B-B14F-4D97-AF65-F5344CB8AC3E}">
        <p14:creationId xmlns:p14="http://schemas.microsoft.com/office/powerpoint/2010/main" val="1491916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99A158-D291-4619-9328-D38289C9D9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Judean captives bowing before the Assyrian king Sennacherib, circa 700 BC</a:t>
            </a:r>
          </a:p>
        </p:txBody>
      </p:sp>
      <p:sp>
        <p:nvSpPr>
          <p:cNvPr id="3" name="Text Placeholder 2"/>
          <p:cNvSpPr>
            <a:spLocks noGrp="1"/>
          </p:cNvSpPr>
          <p:nvPr>
            <p:ph type="body" sz="quarter" idx="12"/>
          </p:nvPr>
        </p:nvSpPr>
        <p:spPr/>
        <p:txBody>
          <a:bodyPr/>
          <a:lstStyle/>
          <a:p>
            <a:r>
              <a:rPr lang="en-US" dirty="0"/>
              <a:t>9:8</a:t>
            </a:r>
          </a:p>
        </p:txBody>
      </p:sp>
      <p:sp>
        <p:nvSpPr>
          <p:cNvPr id="4" name="Title 3"/>
          <p:cNvSpPr>
            <a:spLocks noGrp="1"/>
          </p:cNvSpPr>
          <p:nvPr>
            <p:ph type="title"/>
          </p:nvPr>
        </p:nvSpPr>
        <p:spPr/>
        <p:txBody>
          <a:bodyPr/>
          <a:lstStyle/>
          <a:p>
            <a:r>
              <a:rPr lang="en-US" dirty="0"/>
              <a:t>Then Mephibosheth again bowed low out of respect</a:t>
            </a:r>
          </a:p>
        </p:txBody>
      </p:sp>
    </p:spTree>
    <p:extLst>
      <p:ext uri="{BB962C8B-B14F-4D97-AF65-F5344CB8AC3E}">
        <p14:creationId xmlns:p14="http://schemas.microsoft.com/office/powerpoint/2010/main" val="244522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7D265FB8-1E48-4C2B-93D7-C7175B1D2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736"/>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9:8</a:t>
            </a:r>
          </a:p>
        </p:txBody>
      </p:sp>
      <p:sp>
        <p:nvSpPr>
          <p:cNvPr id="4" name="Title 3"/>
          <p:cNvSpPr>
            <a:spLocks noGrp="1"/>
          </p:cNvSpPr>
          <p:nvPr>
            <p:ph type="title"/>
          </p:nvPr>
        </p:nvSpPr>
        <p:spPr/>
        <p:txBody>
          <a:bodyPr/>
          <a:lstStyle/>
          <a:p>
            <a:r>
              <a:rPr lang="en-US" dirty="0"/>
              <a:t>Then Mephibosheth again bowed low out of respect</a:t>
            </a:r>
          </a:p>
        </p:txBody>
      </p:sp>
    </p:spTree>
    <p:extLst>
      <p:ext uri="{BB962C8B-B14F-4D97-AF65-F5344CB8AC3E}">
        <p14:creationId xmlns:p14="http://schemas.microsoft.com/office/powerpoint/2010/main" val="1708464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ssyrian dog figurine, adr10060544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4281"/>
            <a:ext cx="4876800" cy="6849438"/>
          </a:xfrm>
          <a:prstGeom prst="rect">
            <a:avLst/>
          </a:prstGeom>
        </p:spPr>
      </p:pic>
      <p:sp>
        <p:nvSpPr>
          <p:cNvPr id="2" name="Text Placeholder 1"/>
          <p:cNvSpPr>
            <a:spLocks noGrp="1"/>
          </p:cNvSpPr>
          <p:nvPr>
            <p:ph type="body" sz="quarter" idx="10"/>
          </p:nvPr>
        </p:nvSpPr>
        <p:spPr/>
        <p:txBody>
          <a:bodyPr/>
          <a:lstStyle/>
          <a:p>
            <a:r>
              <a:rPr lang="en-US" dirty="0"/>
              <a:t>Assyrian dog figurine</a:t>
            </a:r>
          </a:p>
        </p:txBody>
      </p:sp>
      <p:sp>
        <p:nvSpPr>
          <p:cNvPr id="3" name="Text Placeholder 2"/>
          <p:cNvSpPr>
            <a:spLocks noGrp="1"/>
          </p:cNvSpPr>
          <p:nvPr>
            <p:ph type="body" sz="quarter" idx="12"/>
          </p:nvPr>
        </p:nvSpPr>
        <p:spPr/>
        <p:txBody>
          <a:bodyPr/>
          <a:lstStyle/>
          <a:p>
            <a:r>
              <a:rPr lang="en-US" dirty="0"/>
              <a:t>9:8</a:t>
            </a:r>
          </a:p>
        </p:txBody>
      </p:sp>
      <p:sp>
        <p:nvSpPr>
          <p:cNvPr id="4" name="Title 3"/>
          <p:cNvSpPr>
            <a:spLocks noGrp="1"/>
          </p:cNvSpPr>
          <p:nvPr>
            <p:ph type="title"/>
          </p:nvPr>
        </p:nvSpPr>
        <p:spPr/>
        <p:txBody>
          <a:bodyPr/>
          <a:lstStyle/>
          <a:p>
            <a:r>
              <a:rPr lang="en-US" dirty="0"/>
              <a:t>What is your servant, that you should look upon such a dead dog as I?</a:t>
            </a:r>
          </a:p>
        </p:txBody>
      </p:sp>
    </p:spTree>
    <p:extLst>
      <p:ext uri="{BB962C8B-B14F-4D97-AF65-F5344CB8AC3E}">
        <p14:creationId xmlns:p14="http://schemas.microsoft.com/office/powerpoint/2010/main" val="847083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6 Jordan\Flora Fauna\Dead dog with flies near Jabbok River, tb03081531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Dead dog near the Jabbok River</a:t>
            </a:r>
          </a:p>
        </p:txBody>
      </p:sp>
      <p:sp>
        <p:nvSpPr>
          <p:cNvPr id="3" name="Text Placeholder 2"/>
          <p:cNvSpPr>
            <a:spLocks noGrp="1"/>
          </p:cNvSpPr>
          <p:nvPr>
            <p:ph type="body" sz="quarter" idx="12"/>
          </p:nvPr>
        </p:nvSpPr>
        <p:spPr/>
        <p:txBody>
          <a:bodyPr/>
          <a:lstStyle/>
          <a:p>
            <a:r>
              <a:rPr lang="en-US" dirty="0"/>
              <a:t>9:8</a:t>
            </a:r>
          </a:p>
        </p:txBody>
      </p:sp>
      <p:sp>
        <p:nvSpPr>
          <p:cNvPr id="4" name="Title 3"/>
          <p:cNvSpPr>
            <a:spLocks noGrp="1"/>
          </p:cNvSpPr>
          <p:nvPr>
            <p:ph type="title"/>
          </p:nvPr>
        </p:nvSpPr>
        <p:spPr/>
        <p:txBody>
          <a:bodyPr/>
          <a:lstStyle/>
          <a:p>
            <a:r>
              <a:rPr lang="en-US" dirty="0"/>
              <a:t>What is your servant, that you should look upon such a dead dog as I?</a:t>
            </a:r>
          </a:p>
        </p:txBody>
      </p:sp>
    </p:spTree>
    <p:extLst>
      <p:ext uri="{BB962C8B-B14F-4D97-AF65-F5344CB8AC3E}">
        <p14:creationId xmlns:p14="http://schemas.microsoft.com/office/powerpoint/2010/main" val="2191848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“Jonathan Street” sign in Jerusalem</a:t>
            </a:r>
          </a:p>
        </p:txBody>
      </p:sp>
      <p:sp>
        <p:nvSpPr>
          <p:cNvPr id="3" name="Text Placeholder 2"/>
          <p:cNvSpPr>
            <a:spLocks noGrp="1"/>
          </p:cNvSpPr>
          <p:nvPr>
            <p:ph type="body" sz="quarter" idx="12"/>
          </p:nvPr>
        </p:nvSpPr>
        <p:spPr/>
        <p:txBody>
          <a:bodyPr/>
          <a:lstStyle/>
          <a:p>
            <a:r>
              <a:rPr lang="en-US" dirty="0"/>
              <a:t>9:1</a:t>
            </a:r>
          </a:p>
        </p:txBody>
      </p:sp>
      <p:sp>
        <p:nvSpPr>
          <p:cNvPr id="4" name="Title 3"/>
          <p:cNvSpPr>
            <a:spLocks noGrp="1"/>
          </p:cNvSpPr>
          <p:nvPr>
            <p:ph type="title"/>
          </p:nvPr>
        </p:nvSpPr>
        <p:spPr/>
        <p:txBody>
          <a:bodyPr/>
          <a:lstStyle/>
          <a:p>
            <a:r>
              <a:rPr lang="en-US" dirty="0"/>
              <a:t>David said, “Is anyone left of Saul’s house, that I may show him kindness for Jonathan’s sake?”</a:t>
            </a:r>
          </a:p>
        </p:txBody>
      </p:sp>
      <p:pic>
        <p:nvPicPr>
          <p:cNvPr id="6" name="Picture 5">
            <a:extLst>
              <a:ext uri="{FF2B5EF4-FFF2-40B4-BE49-F238E27FC236}">
                <a16:creationId xmlns:a16="http://schemas.microsoft.com/office/drawing/2014/main" id="{E0130EDA-5F9D-4A95-A51A-9E7D03C66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9733656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Sheepdogs in eastern Samaria</a:t>
            </a:r>
          </a:p>
        </p:txBody>
      </p:sp>
      <p:sp>
        <p:nvSpPr>
          <p:cNvPr id="3" name="Text Placeholder 2"/>
          <p:cNvSpPr>
            <a:spLocks noGrp="1"/>
          </p:cNvSpPr>
          <p:nvPr>
            <p:ph type="body" sz="quarter" idx="12"/>
          </p:nvPr>
        </p:nvSpPr>
        <p:spPr/>
        <p:txBody>
          <a:bodyPr/>
          <a:lstStyle/>
          <a:p>
            <a:r>
              <a:rPr lang="en-US" dirty="0"/>
              <a:t>9:8</a:t>
            </a:r>
          </a:p>
        </p:txBody>
      </p:sp>
      <p:sp>
        <p:nvSpPr>
          <p:cNvPr id="4" name="Title 3"/>
          <p:cNvSpPr>
            <a:spLocks noGrp="1"/>
          </p:cNvSpPr>
          <p:nvPr>
            <p:ph type="title"/>
          </p:nvPr>
        </p:nvSpPr>
        <p:spPr/>
        <p:txBody>
          <a:bodyPr/>
          <a:lstStyle/>
          <a:p>
            <a:r>
              <a:rPr lang="en-US" dirty="0"/>
              <a:t>What is your servant, that you should look upon such a dead dog as I?</a:t>
            </a:r>
          </a:p>
        </p:txBody>
      </p:sp>
      <p:pic>
        <p:nvPicPr>
          <p:cNvPr id="5" name="Picture 4" descr="Sheepdogs in eastern Samaria, tb03140535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14071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text on a black background&#10;&#10;Description automatically generated">
            <a:extLst>
              <a:ext uri="{FF2B5EF4-FFF2-40B4-BE49-F238E27FC236}">
                <a16:creationId xmlns:a16="http://schemas.microsoft.com/office/drawing/2014/main" id="{7AFB6CD7-EBF3-4054-B19C-61F86CB034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7340" y="0"/>
            <a:ext cx="5989320" cy="6858000"/>
          </a:xfrm>
          <a:prstGeom prst="rect">
            <a:avLst/>
          </a:prstGeom>
        </p:spPr>
      </p:pic>
      <p:sp>
        <p:nvSpPr>
          <p:cNvPr id="2" name="Text Placeholder 1"/>
          <p:cNvSpPr>
            <a:spLocks noGrp="1"/>
          </p:cNvSpPr>
          <p:nvPr>
            <p:ph type="body" sz="quarter" idx="10"/>
          </p:nvPr>
        </p:nvSpPr>
        <p:spPr/>
        <p:txBody>
          <a:bodyPr/>
          <a:lstStyle/>
          <a:p>
            <a:r>
              <a:rPr lang="en-US" dirty="0"/>
              <a:t>Painting of royal servants of the Assyrian court, from Tip </a:t>
            </a:r>
            <a:r>
              <a:rPr lang="en-US" dirty="0" err="1"/>
              <a:t>Barsip</a:t>
            </a:r>
            <a:r>
              <a:rPr lang="en-US" dirty="0"/>
              <a:t>, 8th century BC</a:t>
            </a:r>
          </a:p>
        </p:txBody>
      </p:sp>
      <p:sp>
        <p:nvSpPr>
          <p:cNvPr id="3" name="Text Placeholder 2"/>
          <p:cNvSpPr>
            <a:spLocks noGrp="1"/>
          </p:cNvSpPr>
          <p:nvPr>
            <p:ph type="body" sz="quarter" idx="12"/>
          </p:nvPr>
        </p:nvSpPr>
        <p:spPr/>
        <p:txBody>
          <a:bodyPr/>
          <a:lstStyle/>
          <a:p>
            <a:r>
              <a:rPr lang="en-US" dirty="0"/>
              <a:t>9:9</a:t>
            </a:r>
          </a:p>
        </p:txBody>
      </p:sp>
      <p:sp>
        <p:nvSpPr>
          <p:cNvPr id="4" name="Title 3"/>
          <p:cNvSpPr>
            <a:spLocks noGrp="1"/>
          </p:cNvSpPr>
          <p:nvPr>
            <p:ph type="title"/>
          </p:nvPr>
        </p:nvSpPr>
        <p:spPr/>
        <p:txBody>
          <a:bodyPr/>
          <a:lstStyle/>
          <a:p>
            <a:r>
              <a:rPr lang="en-US" dirty="0"/>
              <a:t>Then the king called to </a:t>
            </a:r>
            <a:r>
              <a:rPr lang="en-US" dirty="0" err="1"/>
              <a:t>Ziba</a:t>
            </a:r>
            <a:r>
              <a:rPr lang="en-US" dirty="0"/>
              <a:t>, Saul’s servant</a:t>
            </a:r>
          </a:p>
        </p:txBody>
      </p:sp>
    </p:spTree>
    <p:extLst>
      <p:ext uri="{BB962C8B-B14F-4D97-AF65-F5344CB8AC3E}">
        <p14:creationId xmlns:p14="http://schemas.microsoft.com/office/powerpoint/2010/main" val="15528950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owing and sowing, mat012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 y="0"/>
            <a:ext cx="9131824" cy="6858000"/>
          </a:xfrm>
          <a:prstGeom prst="rect">
            <a:avLst/>
          </a:prstGeom>
        </p:spPr>
      </p:pic>
      <p:sp>
        <p:nvSpPr>
          <p:cNvPr id="2" name="Text Placeholder 1"/>
          <p:cNvSpPr>
            <a:spLocks noGrp="1"/>
          </p:cNvSpPr>
          <p:nvPr>
            <p:ph type="body" sz="quarter" idx="10"/>
          </p:nvPr>
        </p:nvSpPr>
        <p:spPr/>
        <p:txBody>
          <a:bodyPr/>
          <a:lstStyle/>
          <a:p>
            <a:r>
              <a:rPr lang="en-US" dirty="0"/>
              <a:t>Men plowing and sowing</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a:t>
            </a:r>
          </a:p>
        </p:txBody>
      </p:sp>
    </p:spTree>
    <p:extLst>
      <p:ext uri="{BB962C8B-B14F-4D97-AF65-F5344CB8AC3E}">
        <p14:creationId xmlns:p14="http://schemas.microsoft.com/office/powerpoint/2010/main" val="13944689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owing grain on Mount of Olives, mat02971.jpg"/>
          <p:cNvPicPr>
            <a:picLocks noChangeAspect="1"/>
          </p:cNvPicPr>
          <p:nvPr/>
        </p:nvPicPr>
        <p:blipFill rotWithShape="1">
          <a:blip r:embed="rId3">
            <a:extLst>
              <a:ext uri="{28A0092B-C50C-407E-A947-70E740481C1C}">
                <a14:useLocalDpi xmlns:a14="http://schemas.microsoft.com/office/drawing/2010/main" val="0"/>
              </a:ext>
            </a:extLst>
          </a:blip>
          <a:srcRect t="9091" r="8849"/>
          <a:stretch/>
        </p:blipFill>
        <p:spPr>
          <a:xfrm>
            <a:off x="-1" y="0"/>
            <a:ext cx="9144001" cy="6858000"/>
          </a:xfrm>
          <a:prstGeom prst="rect">
            <a:avLst/>
          </a:prstGeom>
        </p:spPr>
      </p:pic>
      <p:sp>
        <p:nvSpPr>
          <p:cNvPr id="2" name="Text Placeholder 1"/>
          <p:cNvSpPr>
            <a:spLocks noGrp="1"/>
          </p:cNvSpPr>
          <p:nvPr>
            <p:ph type="body" sz="quarter" idx="10"/>
          </p:nvPr>
        </p:nvSpPr>
        <p:spPr/>
        <p:txBody>
          <a:bodyPr/>
          <a:lstStyle/>
          <a:p>
            <a:r>
              <a:rPr lang="en-US" dirty="0"/>
              <a:t>Grain being sown on the Mount of Olives</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a:t>
            </a:r>
          </a:p>
        </p:txBody>
      </p:sp>
    </p:spTree>
    <p:extLst>
      <p:ext uri="{BB962C8B-B14F-4D97-AF65-F5344CB8AC3E}">
        <p14:creationId xmlns:p14="http://schemas.microsoft.com/office/powerpoint/2010/main" val="3397182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arvesting wheat with sickle at Shavuot, tb0608001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Wheat being harvested with a sickle in Judean hills</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 and bring in the produce</a:t>
            </a:r>
          </a:p>
        </p:txBody>
      </p:sp>
    </p:spTree>
    <p:extLst>
      <p:ext uri="{BB962C8B-B14F-4D97-AF65-F5344CB8AC3E}">
        <p14:creationId xmlns:p14="http://schemas.microsoft.com/office/powerpoint/2010/main" val="33597582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6 Traditional Life and Customs\Agricultural Life, Vineyards\Arab man pruning vines, mat0497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Arab man pruning vines in Judean hills</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 and bring in the produce</a:t>
            </a:r>
          </a:p>
        </p:txBody>
      </p:sp>
    </p:spTree>
    <p:extLst>
      <p:ext uri="{BB962C8B-B14F-4D97-AF65-F5344CB8AC3E}">
        <p14:creationId xmlns:p14="http://schemas.microsoft.com/office/powerpoint/2010/main" val="2136932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6 Traditional Life and Customs\Agricultural Life, Vineyards\Gathering grapes in vineyard, mat042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Gathering grapes in a vineyard in Judean hills</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 and bring in the produce</a:t>
            </a:r>
          </a:p>
        </p:txBody>
      </p:sp>
    </p:spTree>
    <p:extLst>
      <p:ext uri="{BB962C8B-B14F-4D97-AF65-F5344CB8AC3E}">
        <p14:creationId xmlns:p14="http://schemas.microsoft.com/office/powerpoint/2010/main" val="31628083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17 Cultural Images of the Holy Land\Grape Harvest\Woman with grapes in basket, tb100806585.jpg"/>
          <p:cNvPicPr>
            <a:picLocks noChangeAspect="1" noChangeArrowheads="1"/>
          </p:cNvPicPr>
          <p:nvPr/>
        </p:nvPicPr>
        <p:blipFill rotWithShape="1">
          <a:blip r:embed="rId3">
            <a:extLst>
              <a:ext uri="{28A0092B-C50C-407E-A947-70E740481C1C}">
                <a14:useLocalDpi xmlns:a14="http://schemas.microsoft.com/office/drawing/2010/main" val="0"/>
              </a:ext>
            </a:extLst>
          </a:blip>
          <a:srcRect l="1056" r="-1"/>
          <a:stretch/>
        </p:blipFill>
        <p:spPr bwMode="auto">
          <a:xfrm>
            <a:off x="0" y="338045"/>
            <a:ext cx="9144000" cy="618191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with grapes in basket in Judean hills</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You, your sons, and your servants shall till the land for him and bring in the produce</a:t>
            </a:r>
          </a:p>
        </p:txBody>
      </p:sp>
    </p:spTree>
    <p:extLst>
      <p:ext uri="{BB962C8B-B14F-4D97-AF65-F5344CB8AC3E}">
        <p14:creationId xmlns:p14="http://schemas.microsoft.com/office/powerpoint/2010/main" val="41602229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ating meal, mat01233-001.jpg"/>
          <p:cNvPicPr>
            <a:picLocks noChangeAspect="1"/>
          </p:cNvPicPr>
          <p:nvPr/>
        </p:nvPicPr>
        <p:blipFill rotWithShape="1">
          <a:blip r:embed="rId3">
            <a:extLst>
              <a:ext uri="{28A0092B-C50C-407E-A947-70E740481C1C}">
                <a14:useLocalDpi xmlns:a14="http://schemas.microsoft.com/office/drawing/2010/main" val="0"/>
              </a:ext>
            </a:extLst>
          </a:blip>
          <a:srcRect t="23377" b="3583"/>
          <a:stretch/>
        </p:blipFill>
        <p:spPr>
          <a:xfrm>
            <a:off x="1333500" y="-1"/>
            <a:ext cx="6477001" cy="6858001"/>
          </a:xfrm>
          <a:prstGeom prst="rect">
            <a:avLst/>
          </a:prstGeom>
        </p:spPr>
      </p:pic>
      <p:sp>
        <p:nvSpPr>
          <p:cNvPr id="2" name="Text Placeholder 1"/>
          <p:cNvSpPr>
            <a:spLocks noGrp="1"/>
          </p:cNvSpPr>
          <p:nvPr>
            <p:ph type="body" sz="quarter" idx="10"/>
          </p:nvPr>
        </p:nvSpPr>
        <p:spPr/>
        <p:txBody>
          <a:bodyPr/>
          <a:lstStyle/>
          <a:p>
            <a:r>
              <a:rPr lang="en-US" dirty="0"/>
              <a:t>Men sharing a meal</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So that your master’s grandson may have bread to eat</a:t>
            </a:r>
          </a:p>
        </p:txBody>
      </p:sp>
    </p:spTree>
    <p:extLst>
      <p:ext uri="{BB962C8B-B14F-4D97-AF65-F5344CB8AC3E}">
        <p14:creationId xmlns:p14="http://schemas.microsoft.com/office/powerpoint/2010/main" val="26354859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Banquet scene with a musician, from the Water Gate at Carchemish, 1100–700 BC</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Mephibosheth your master’s son shall always eat bread at my table</a:t>
            </a:r>
          </a:p>
        </p:txBody>
      </p:sp>
      <p:pic>
        <p:nvPicPr>
          <p:cNvPr id="7" name="Picture 6">
            <a:extLst>
              <a:ext uri="{FF2B5EF4-FFF2-40B4-BE49-F238E27FC236}">
                <a16:creationId xmlns:a16="http://schemas.microsoft.com/office/drawing/2014/main" id="{4A4CD636-BD37-407C-B4A6-F5EF176FE68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1026914"/>
            <a:ext cx="9144000" cy="4804172"/>
          </a:xfrm>
          <a:prstGeom prst="rect">
            <a:avLst/>
          </a:prstGeom>
        </p:spPr>
      </p:pic>
    </p:spTree>
    <p:extLst>
      <p:ext uri="{BB962C8B-B14F-4D97-AF65-F5344CB8AC3E}">
        <p14:creationId xmlns:p14="http://schemas.microsoft.com/office/powerpoint/2010/main" val="4265957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oyal servant, Nimrud, 740 BC, tb060408605.jpg"/>
          <p:cNvPicPr>
            <a:picLocks noChangeAspect="1"/>
          </p:cNvPicPr>
          <p:nvPr/>
        </p:nvPicPr>
        <p:blipFill rotWithShape="1">
          <a:blip r:embed="rId3" cstate="print">
            <a:extLst>
              <a:ext uri="{28A0092B-C50C-407E-A947-70E740481C1C}">
                <a14:useLocalDpi xmlns:a14="http://schemas.microsoft.com/office/drawing/2010/main" val="0"/>
              </a:ext>
            </a:extLst>
          </a:blip>
          <a:srcRect l="7712" b="2497"/>
          <a:stretch/>
        </p:blipFill>
        <p:spPr>
          <a:xfrm>
            <a:off x="2451735" y="85609"/>
            <a:ext cx="4240530" cy="6686783"/>
          </a:xfrm>
          <a:prstGeom prst="rect">
            <a:avLst/>
          </a:prstGeom>
        </p:spPr>
      </p:pic>
      <p:sp>
        <p:nvSpPr>
          <p:cNvPr id="2" name="Text Placeholder 1"/>
          <p:cNvSpPr>
            <a:spLocks noGrp="1"/>
          </p:cNvSpPr>
          <p:nvPr>
            <p:ph type="body" sz="quarter" idx="10"/>
          </p:nvPr>
        </p:nvSpPr>
        <p:spPr/>
        <p:txBody>
          <a:bodyPr/>
          <a:lstStyle/>
          <a:p>
            <a:r>
              <a:rPr lang="en-US" dirty="0"/>
              <a:t>Relief of a royal servant, from Nimrud, circa 740 BC</a:t>
            </a:r>
          </a:p>
        </p:txBody>
      </p:sp>
      <p:sp>
        <p:nvSpPr>
          <p:cNvPr id="3" name="Text Placeholder 2"/>
          <p:cNvSpPr>
            <a:spLocks noGrp="1"/>
          </p:cNvSpPr>
          <p:nvPr>
            <p:ph type="body" sz="quarter" idx="12"/>
          </p:nvPr>
        </p:nvSpPr>
        <p:spPr/>
        <p:txBody>
          <a:bodyPr/>
          <a:lstStyle/>
          <a:p>
            <a:r>
              <a:rPr lang="en-US" dirty="0"/>
              <a:t>9:2</a:t>
            </a:r>
          </a:p>
        </p:txBody>
      </p:sp>
      <p:sp>
        <p:nvSpPr>
          <p:cNvPr id="4" name="Title 3"/>
          <p:cNvSpPr>
            <a:spLocks noGrp="1"/>
          </p:cNvSpPr>
          <p:nvPr>
            <p:ph type="title"/>
          </p:nvPr>
        </p:nvSpPr>
        <p:spPr/>
        <p:txBody>
          <a:bodyPr/>
          <a:lstStyle/>
          <a:p>
            <a:r>
              <a:rPr lang="en-US" dirty="0"/>
              <a:t>There was a servant from Saul’s house named </a:t>
            </a:r>
            <a:r>
              <a:rPr lang="en-US" dirty="0" err="1"/>
              <a:t>Ziba</a:t>
            </a:r>
            <a:r>
              <a:rPr lang="en-US" dirty="0"/>
              <a:t>, and they called him to David</a:t>
            </a:r>
          </a:p>
        </p:txBody>
      </p:sp>
    </p:spTree>
    <p:extLst>
      <p:ext uri="{BB962C8B-B14F-4D97-AF65-F5344CB8AC3E}">
        <p14:creationId xmlns:p14="http://schemas.microsoft.com/office/powerpoint/2010/main" val="1379817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British Museum 2019-pcb\Egypt\Paintings of Nebamun surveying his geese and cattle, from tomb-chapel of Nebamun, tb093019946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5000" contrast="5000"/>
                    </a14:imgEffect>
                  </a14:imgLayer>
                </a14:imgProps>
              </a:ext>
              <a:ext uri="{28A0092B-C50C-407E-A947-70E740481C1C}">
                <a14:useLocalDpi xmlns:a14="http://schemas.microsoft.com/office/drawing/2010/main" val="0"/>
              </a:ext>
            </a:extLst>
          </a:blip>
          <a:srcRect l="2214" r="1147"/>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Herdsman with cattle from tomb-chapel of </a:t>
            </a:r>
            <a:r>
              <a:rPr lang="en-US" dirty="0" err="1"/>
              <a:t>Nebamun</a:t>
            </a:r>
            <a:r>
              <a:rPr lang="en-US" dirty="0"/>
              <a:t>, from Thebes, circa 1350 BC</a:t>
            </a:r>
          </a:p>
        </p:txBody>
      </p:sp>
      <p:sp>
        <p:nvSpPr>
          <p:cNvPr id="3" name="Text Placeholder 2"/>
          <p:cNvSpPr>
            <a:spLocks noGrp="1"/>
          </p:cNvSpPr>
          <p:nvPr>
            <p:ph type="body" sz="quarter" idx="12"/>
          </p:nvPr>
        </p:nvSpPr>
        <p:spPr/>
        <p:txBody>
          <a:bodyPr/>
          <a:lstStyle/>
          <a:p>
            <a:r>
              <a:rPr lang="en-US" dirty="0"/>
              <a:t>9:10</a:t>
            </a:r>
          </a:p>
        </p:txBody>
      </p:sp>
      <p:sp>
        <p:nvSpPr>
          <p:cNvPr id="4" name="Title 3"/>
          <p:cNvSpPr>
            <a:spLocks noGrp="1"/>
          </p:cNvSpPr>
          <p:nvPr>
            <p:ph type="title"/>
          </p:nvPr>
        </p:nvSpPr>
        <p:spPr/>
        <p:txBody>
          <a:bodyPr/>
          <a:lstStyle/>
          <a:p>
            <a:r>
              <a:rPr lang="en-US" dirty="0"/>
              <a:t>Now </a:t>
            </a:r>
            <a:r>
              <a:rPr lang="en-US" dirty="0" err="1"/>
              <a:t>Ziba</a:t>
            </a:r>
            <a:r>
              <a:rPr lang="en-US" dirty="0"/>
              <a:t> had fifteen sons and twenty servants</a:t>
            </a:r>
          </a:p>
        </p:txBody>
      </p:sp>
    </p:spTree>
    <p:extLst>
      <p:ext uri="{BB962C8B-B14F-4D97-AF65-F5344CB8AC3E}">
        <p14:creationId xmlns:p14="http://schemas.microsoft.com/office/powerpoint/2010/main" val="2951879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Bible Lands Museum-pcb\Anatolia and Urartu\Marash, funerary stela with couple at banquet, basalt, Neo-Hittite, 950-750 BC, adr180625197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t="7463" b="9532"/>
          <a:stretch/>
        </p:blipFill>
        <p:spPr bwMode="auto">
          <a:xfrm>
            <a:off x="1228725" y="212271"/>
            <a:ext cx="6845427" cy="653142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Funerary stela depicting a banquet, Neo-Hittite, from </a:t>
            </a:r>
            <a:r>
              <a:rPr lang="en-US" dirty="0" err="1"/>
              <a:t>Marash</a:t>
            </a:r>
            <a:r>
              <a:rPr lang="en-US" dirty="0"/>
              <a:t>, circa 950–750 BC</a:t>
            </a:r>
          </a:p>
        </p:txBody>
      </p:sp>
      <p:sp>
        <p:nvSpPr>
          <p:cNvPr id="3" name="Text Placeholder 2"/>
          <p:cNvSpPr>
            <a:spLocks noGrp="1"/>
          </p:cNvSpPr>
          <p:nvPr>
            <p:ph type="body" sz="quarter" idx="12"/>
          </p:nvPr>
        </p:nvSpPr>
        <p:spPr/>
        <p:txBody>
          <a:bodyPr/>
          <a:lstStyle/>
          <a:p>
            <a:r>
              <a:rPr lang="en-US" dirty="0"/>
              <a:t>9:11</a:t>
            </a:r>
          </a:p>
        </p:txBody>
      </p:sp>
      <p:sp>
        <p:nvSpPr>
          <p:cNvPr id="4" name="Title 3"/>
          <p:cNvSpPr>
            <a:spLocks noGrp="1"/>
          </p:cNvSpPr>
          <p:nvPr>
            <p:ph type="title"/>
          </p:nvPr>
        </p:nvSpPr>
        <p:spPr/>
        <p:txBody>
          <a:bodyPr/>
          <a:lstStyle/>
          <a:p>
            <a:r>
              <a:rPr lang="en-US" dirty="0"/>
              <a:t>So Mephibosheth ate at the table of David, like one of the king’s sons</a:t>
            </a:r>
          </a:p>
        </p:txBody>
      </p:sp>
    </p:spTree>
    <p:extLst>
      <p:ext uri="{BB962C8B-B14F-4D97-AF65-F5344CB8AC3E}">
        <p14:creationId xmlns:p14="http://schemas.microsoft.com/office/powerpoint/2010/main" val="37696165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pherd boy, mat068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787" y="0"/>
            <a:ext cx="3408426" cy="6858000"/>
          </a:xfrm>
          <a:prstGeom prst="rect">
            <a:avLst/>
          </a:prstGeom>
        </p:spPr>
      </p:pic>
      <p:sp>
        <p:nvSpPr>
          <p:cNvPr id="2" name="Text Placeholder 1"/>
          <p:cNvSpPr>
            <a:spLocks noGrp="1"/>
          </p:cNvSpPr>
          <p:nvPr>
            <p:ph type="body" sz="quarter" idx="10"/>
          </p:nvPr>
        </p:nvSpPr>
        <p:spPr/>
        <p:txBody>
          <a:bodyPr/>
          <a:lstStyle/>
          <a:p>
            <a:r>
              <a:rPr lang="en-US" dirty="0"/>
              <a:t>Shepherd boy</a:t>
            </a:r>
          </a:p>
        </p:txBody>
      </p:sp>
      <p:sp>
        <p:nvSpPr>
          <p:cNvPr id="3" name="Text Placeholder 2"/>
          <p:cNvSpPr>
            <a:spLocks noGrp="1"/>
          </p:cNvSpPr>
          <p:nvPr>
            <p:ph type="body" sz="quarter" idx="12"/>
          </p:nvPr>
        </p:nvSpPr>
        <p:spPr/>
        <p:txBody>
          <a:bodyPr/>
          <a:lstStyle/>
          <a:p>
            <a:r>
              <a:rPr lang="en-US" dirty="0"/>
              <a:t>9:12</a:t>
            </a:r>
          </a:p>
        </p:txBody>
      </p:sp>
      <p:sp>
        <p:nvSpPr>
          <p:cNvPr id="4" name="Title 3"/>
          <p:cNvSpPr>
            <a:spLocks noGrp="1"/>
          </p:cNvSpPr>
          <p:nvPr>
            <p:ph type="title"/>
          </p:nvPr>
        </p:nvSpPr>
        <p:spPr/>
        <p:txBody>
          <a:bodyPr/>
          <a:lstStyle/>
          <a:p>
            <a:r>
              <a:rPr lang="en-US" dirty="0" err="1"/>
              <a:t>Mephibosheth</a:t>
            </a:r>
            <a:r>
              <a:rPr lang="en-US" dirty="0"/>
              <a:t> had a young son, whose name was Mica</a:t>
            </a:r>
          </a:p>
        </p:txBody>
      </p:sp>
    </p:spTree>
    <p:extLst>
      <p:ext uri="{BB962C8B-B14F-4D97-AF65-F5344CB8AC3E}">
        <p14:creationId xmlns:p14="http://schemas.microsoft.com/office/powerpoint/2010/main" val="2321467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with a view to Nebi Samwil (from the east)</a:t>
            </a:r>
          </a:p>
        </p:txBody>
      </p:sp>
      <p:sp>
        <p:nvSpPr>
          <p:cNvPr id="3" name="Text Placeholder 2"/>
          <p:cNvSpPr>
            <a:spLocks noGrp="1"/>
          </p:cNvSpPr>
          <p:nvPr>
            <p:ph type="body" sz="quarter" idx="12"/>
          </p:nvPr>
        </p:nvSpPr>
        <p:spPr/>
        <p:txBody>
          <a:bodyPr/>
          <a:lstStyle/>
          <a:p>
            <a:r>
              <a:rPr lang="en-US" dirty="0"/>
              <a:t>9:12</a:t>
            </a:r>
          </a:p>
        </p:txBody>
      </p:sp>
      <p:sp>
        <p:nvSpPr>
          <p:cNvPr id="4" name="Title 3"/>
          <p:cNvSpPr>
            <a:spLocks noGrp="1"/>
          </p:cNvSpPr>
          <p:nvPr>
            <p:ph type="title"/>
          </p:nvPr>
        </p:nvSpPr>
        <p:spPr/>
        <p:txBody>
          <a:bodyPr/>
          <a:lstStyle/>
          <a:p>
            <a:r>
              <a:rPr lang="en-US" dirty="0"/>
              <a:t>Everyone that lived in the house of </a:t>
            </a:r>
            <a:r>
              <a:rPr lang="en-US" dirty="0" err="1"/>
              <a:t>Ziba</a:t>
            </a:r>
            <a:r>
              <a:rPr lang="en-US" dirty="0"/>
              <a:t> was a servant of Mephibosheth</a:t>
            </a:r>
          </a:p>
        </p:txBody>
      </p:sp>
    </p:spTree>
    <p:extLst>
      <p:ext uri="{BB962C8B-B14F-4D97-AF65-F5344CB8AC3E}">
        <p14:creationId xmlns:p14="http://schemas.microsoft.com/office/powerpoint/2010/main" val="6304395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nd City of David aerial from south, ws0222154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and the City of David (aerial view from the south)</a:t>
            </a:r>
          </a:p>
        </p:txBody>
      </p:sp>
      <p:sp>
        <p:nvSpPr>
          <p:cNvPr id="3" name="Text Placeholder 2"/>
          <p:cNvSpPr>
            <a:spLocks noGrp="1"/>
          </p:cNvSpPr>
          <p:nvPr>
            <p:ph type="body" sz="quarter" idx="12"/>
          </p:nvPr>
        </p:nvSpPr>
        <p:spPr/>
        <p:txBody>
          <a:bodyPr/>
          <a:lstStyle/>
          <a:p>
            <a:r>
              <a:rPr lang="en-US" dirty="0"/>
              <a:t>9:13</a:t>
            </a:r>
          </a:p>
        </p:txBody>
      </p:sp>
      <p:sp>
        <p:nvSpPr>
          <p:cNvPr id="4" name="Title 3"/>
          <p:cNvSpPr>
            <a:spLocks noGrp="1"/>
          </p:cNvSpPr>
          <p:nvPr>
            <p:ph type="title"/>
          </p:nvPr>
        </p:nvSpPr>
        <p:spPr/>
        <p:txBody>
          <a:bodyPr/>
          <a:lstStyle/>
          <a:p>
            <a:r>
              <a:rPr lang="en-US" dirty="0"/>
              <a:t>Mephibosheth himself lived in Jerusalem, and he regularly ate at the king’s table</a:t>
            </a:r>
          </a:p>
        </p:txBody>
      </p:sp>
    </p:spTree>
    <p:extLst>
      <p:ext uri="{BB962C8B-B14F-4D97-AF65-F5344CB8AC3E}">
        <p14:creationId xmlns:p14="http://schemas.microsoft.com/office/powerpoint/2010/main" val="8007986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nd City of David aerial from south, ws0222154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and the City of David (aerial view from the south)</a:t>
            </a:r>
          </a:p>
        </p:txBody>
      </p:sp>
      <p:sp>
        <p:nvSpPr>
          <p:cNvPr id="3" name="Text Placeholder 2"/>
          <p:cNvSpPr>
            <a:spLocks noGrp="1"/>
          </p:cNvSpPr>
          <p:nvPr>
            <p:ph type="body" sz="quarter" idx="12"/>
          </p:nvPr>
        </p:nvSpPr>
        <p:spPr/>
        <p:txBody>
          <a:bodyPr/>
          <a:lstStyle/>
          <a:p>
            <a:r>
              <a:rPr lang="en-US" dirty="0"/>
              <a:t>9:13</a:t>
            </a:r>
          </a:p>
        </p:txBody>
      </p:sp>
      <p:sp>
        <p:nvSpPr>
          <p:cNvPr id="4" name="Title 3"/>
          <p:cNvSpPr>
            <a:spLocks noGrp="1"/>
          </p:cNvSpPr>
          <p:nvPr>
            <p:ph type="title"/>
          </p:nvPr>
        </p:nvSpPr>
        <p:spPr/>
        <p:txBody>
          <a:bodyPr/>
          <a:lstStyle/>
          <a:p>
            <a:r>
              <a:rPr lang="en-US" dirty="0"/>
              <a:t>Mephibosheth himself lived in Jerusalem, and he regularly ate at the king’s table</a:t>
            </a:r>
          </a:p>
        </p:txBody>
      </p:sp>
      <p:sp>
        <p:nvSpPr>
          <p:cNvPr id="5" name="Freeform 4"/>
          <p:cNvSpPr/>
          <p:nvPr/>
        </p:nvSpPr>
        <p:spPr>
          <a:xfrm>
            <a:off x="3791736" y="2377439"/>
            <a:ext cx="991738" cy="1048166"/>
          </a:xfrm>
          <a:custGeom>
            <a:avLst/>
            <a:gdLst>
              <a:gd name="connsiteX0" fmla="*/ 373380 w 1181100"/>
              <a:gd name="connsiteY0" fmla="*/ 0 h 1104900"/>
              <a:gd name="connsiteX1" fmla="*/ 0 w 1181100"/>
              <a:gd name="connsiteY1" fmla="*/ 678180 h 1104900"/>
              <a:gd name="connsiteX2" fmla="*/ 845820 w 1181100"/>
              <a:gd name="connsiteY2" fmla="*/ 1104900 h 1104900"/>
              <a:gd name="connsiteX3" fmla="*/ 1181100 w 1181100"/>
              <a:gd name="connsiteY3" fmla="*/ 457200 h 1104900"/>
              <a:gd name="connsiteX4" fmla="*/ 922020 w 1181100"/>
              <a:gd name="connsiteY4" fmla="*/ 99060 h 1104900"/>
              <a:gd name="connsiteX5" fmla="*/ 365760 w 1181100"/>
              <a:gd name="connsiteY5" fmla="*/ 53340 h 1104900"/>
              <a:gd name="connsiteX6" fmla="*/ 373380 w 1181100"/>
              <a:gd name="connsiteY6" fmla="*/ 0 h 1104900"/>
              <a:gd name="connsiteX0" fmla="*/ 373380 w 1181100"/>
              <a:gd name="connsiteY0" fmla="*/ 0 h 1104900"/>
              <a:gd name="connsiteX1" fmla="*/ 0 w 1181100"/>
              <a:gd name="connsiteY1" fmla="*/ 678180 h 1104900"/>
              <a:gd name="connsiteX2" fmla="*/ 845820 w 1181100"/>
              <a:gd name="connsiteY2" fmla="*/ 1104900 h 1104900"/>
              <a:gd name="connsiteX3" fmla="*/ 1181100 w 1181100"/>
              <a:gd name="connsiteY3" fmla="*/ 457200 h 1104900"/>
              <a:gd name="connsiteX4" fmla="*/ 922020 w 1181100"/>
              <a:gd name="connsiteY4" fmla="*/ 99060 h 1104900"/>
              <a:gd name="connsiteX5" fmla="*/ 373380 w 1181100"/>
              <a:gd name="connsiteY5" fmla="*/ 0 h 1104900"/>
              <a:gd name="connsiteX0" fmla="*/ 386377 w 1194097"/>
              <a:gd name="connsiteY0" fmla="*/ 0 h 1108203"/>
              <a:gd name="connsiteX1" fmla="*/ 12997 w 1194097"/>
              <a:gd name="connsiteY1" fmla="*/ 678180 h 1108203"/>
              <a:gd name="connsiteX2" fmla="*/ 858817 w 1194097"/>
              <a:gd name="connsiteY2" fmla="*/ 1104900 h 1108203"/>
              <a:gd name="connsiteX3" fmla="*/ 1194097 w 1194097"/>
              <a:gd name="connsiteY3" fmla="*/ 457200 h 1108203"/>
              <a:gd name="connsiteX4" fmla="*/ 935017 w 1194097"/>
              <a:gd name="connsiteY4" fmla="*/ 99060 h 1108203"/>
              <a:gd name="connsiteX5" fmla="*/ 386377 w 1194097"/>
              <a:gd name="connsiteY5" fmla="*/ 0 h 1108203"/>
              <a:gd name="connsiteX0" fmla="*/ 286760 w 1094480"/>
              <a:gd name="connsiteY0" fmla="*/ 0 h 1107954"/>
              <a:gd name="connsiteX1" fmla="*/ 18155 w 1094480"/>
              <a:gd name="connsiteY1" fmla="*/ 652780 h 1107954"/>
              <a:gd name="connsiteX2" fmla="*/ 759200 w 1094480"/>
              <a:gd name="connsiteY2" fmla="*/ 1104900 h 1107954"/>
              <a:gd name="connsiteX3" fmla="*/ 1094480 w 1094480"/>
              <a:gd name="connsiteY3" fmla="*/ 457200 h 1107954"/>
              <a:gd name="connsiteX4" fmla="*/ 835400 w 1094480"/>
              <a:gd name="connsiteY4" fmla="*/ 99060 h 1107954"/>
              <a:gd name="connsiteX5" fmla="*/ 286760 w 1094480"/>
              <a:gd name="connsiteY5" fmla="*/ 0 h 1107954"/>
              <a:gd name="connsiteX0" fmla="*/ 286760 w 1111598"/>
              <a:gd name="connsiteY0" fmla="*/ 0 h 1107954"/>
              <a:gd name="connsiteX1" fmla="*/ 18155 w 1111598"/>
              <a:gd name="connsiteY1" fmla="*/ 652780 h 1107954"/>
              <a:gd name="connsiteX2" fmla="*/ 759200 w 1111598"/>
              <a:gd name="connsiteY2" fmla="*/ 1104900 h 1107954"/>
              <a:gd name="connsiteX3" fmla="*/ 1094480 w 1111598"/>
              <a:gd name="connsiteY3" fmla="*/ 457200 h 1107954"/>
              <a:gd name="connsiteX4" fmla="*/ 835400 w 1111598"/>
              <a:gd name="connsiteY4" fmla="*/ 99060 h 1107954"/>
              <a:gd name="connsiteX5" fmla="*/ 286760 w 1111598"/>
              <a:gd name="connsiteY5" fmla="*/ 0 h 1107954"/>
              <a:gd name="connsiteX0" fmla="*/ 286760 w 1094582"/>
              <a:gd name="connsiteY0" fmla="*/ 0 h 1107954"/>
              <a:gd name="connsiteX1" fmla="*/ 18155 w 1094582"/>
              <a:gd name="connsiteY1" fmla="*/ 652780 h 1107954"/>
              <a:gd name="connsiteX2" fmla="*/ 759200 w 1094582"/>
              <a:gd name="connsiteY2" fmla="*/ 1104900 h 1107954"/>
              <a:gd name="connsiteX3" fmla="*/ 1094480 w 1094582"/>
              <a:gd name="connsiteY3" fmla="*/ 457200 h 1107954"/>
              <a:gd name="connsiteX4" fmla="*/ 835400 w 1094582"/>
              <a:gd name="connsiteY4" fmla="*/ 99060 h 1107954"/>
              <a:gd name="connsiteX5" fmla="*/ 286760 w 1094582"/>
              <a:gd name="connsiteY5" fmla="*/ 0 h 1107954"/>
              <a:gd name="connsiteX0" fmla="*/ 286760 w 1047015"/>
              <a:gd name="connsiteY0" fmla="*/ 0 h 1107954"/>
              <a:gd name="connsiteX1" fmla="*/ 18155 w 1047015"/>
              <a:gd name="connsiteY1" fmla="*/ 652780 h 1107954"/>
              <a:gd name="connsiteX2" fmla="*/ 759200 w 1047015"/>
              <a:gd name="connsiteY2" fmla="*/ 1104900 h 1107954"/>
              <a:gd name="connsiteX3" fmla="*/ 1046855 w 1047015"/>
              <a:gd name="connsiteY3" fmla="*/ 527050 h 1107954"/>
              <a:gd name="connsiteX4" fmla="*/ 835400 w 1047015"/>
              <a:gd name="connsiteY4" fmla="*/ 99060 h 1107954"/>
              <a:gd name="connsiteX5" fmla="*/ 286760 w 1047015"/>
              <a:gd name="connsiteY5" fmla="*/ 0 h 1107954"/>
              <a:gd name="connsiteX0" fmla="*/ 286760 w 1047015"/>
              <a:gd name="connsiteY0" fmla="*/ 0 h 1107954"/>
              <a:gd name="connsiteX1" fmla="*/ 18155 w 1047015"/>
              <a:gd name="connsiteY1" fmla="*/ 652780 h 1107954"/>
              <a:gd name="connsiteX2" fmla="*/ 759200 w 1047015"/>
              <a:gd name="connsiteY2" fmla="*/ 1104900 h 1107954"/>
              <a:gd name="connsiteX3" fmla="*/ 1046855 w 1047015"/>
              <a:gd name="connsiteY3" fmla="*/ 527050 h 1107954"/>
              <a:gd name="connsiteX4" fmla="*/ 835400 w 1047015"/>
              <a:gd name="connsiteY4" fmla="*/ 99060 h 1107954"/>
              <a:gd name="connsiteX5" fmla="*/ 286760 w 1047015"/>
              <a:gd name="connsiteY5" fmla="*/ 0 h 1107954"/>
              <a:gd name="connsiteX0" fmla="*/ 283780 w 1046876"/>
              <a:gd name="connsiteY0" fmla="*/ 0 h 1101653"/>
              <a:gd name="connsiteX1" fmla="*/ 15175 w 1046876"/>
              <a:gd name="connsiteY1" fmla="*/ 652780 h 1101653"/>
              <a:gd name="connsiteX2" fmla="*/ 702245 w 1046876"/>
              <a:gd name="connsiteY2" fmla="*/ 1098550 h 1101653"/>
              <a:gd name="connsiteX3" fmla="*/ 1043875 w 1046876"/>
              <a:gd name="connsiteY3" fmla="*/ 527050 h 1101653"/>
              <a:gd name="connsiteX4" fmla="*/ 832420 w 1046876"/>
              <a:gd name="connsiteY4" fmla="*/ 99060 h 1101653"/>
              <a:gd name="connsiteX5" fmla="*/ 283780 w 1046876"/>
              <a:gd name="connsiteY5" fmla="*/ 0 h 1101653"/>
              <a:gd name="connsiteX0" fmla="*/ 284297 w 1047035"/>
              <a:gd name="connsiteY0" fmla="*/ 0 h 1048166"/>
              <a:gd name="connsiteX1" fmla="*/ 15692 w 1047035"/>
              <a:gd name="connsiteY1" fmla="*/ 652780 h 1048166"/>
              <a:gd name="connsiteX2" fmla="*/ 712287 w 1047035"/>
              <a:gd name="connsiteY2" fmla="*/ 1044575 h 1048166"/>
              <a:gd name="connsiteX3" fmla="*/ 1044392 w 1047035"/>
              <a:gd name="connsiteY3" fmla="*/ 527050 h 1048166"/>
              <a:gd name="connsiteX4" fmla="*/ 832937 w 1047035"/>
              <a:gd name="connsiteY4" fmla="*/ 99060 h 1048166"/>
              <a:gd name="connsiteX5" fmla="*/ 284297 w 1047035"/>
              <a:gd name="connsiteY5" fmla="*/ 0 h 1048166"/>
              <a:gd name="connsiteX0" fmla="*/ 231623 w 994361"/>
              <a:gd name="connsiteY0" fmla="*/ 0 h 1048166"/>
              <a:gd name="connsiteX1" fmla="*/ 20168 w 994361"/>
              <a:gd name="connsiteY1" fmla="*/ 652780 h 1048166"/>
              <a:gd name="connsiteX2" fmla="*/ 659613 w 994361"/>
              <a:gd name="connsiteY2" fmla="*/ 1044575 h 1048166"/>
              <a:gd name="connsiteX3" fmla="*/ 991718 w 994361"/>
              <a:gd name="connsiteY3" fmla="*/ 527050 h 1048166"/>
              <a:gd name="connsiteX4" fmla="*/ 780263 w 994361"/>
              <a:gd name="connsiteY4" fmla="*/ 99060 h 1048166"/>
              <a:gd name="connsiteX5" fmla="*/ 231623 w 994361"/>
              <a:gd name="connsiteY5" fmla="*/ 0 h 1048166"/>
              <a:gd name="connsiteX0" fmla="*/ 231623 w 991746"/>
              <a:gd name="connsiteY0" fmla="*/ 0 h 1048166"/>
              <a:gd name="connsiteX1" fmla="*/ 20168 w 991746"/>
              <a:gd name="connsiteY1" fmla="*/ 652780 h 1048166"/>
              <a:gd name="connsiteX2" fmla="*/ 659613 w 991746"/>
              <a:gd name="connsiteY2" fmla="*/ 1044575 h 1048166"/>
              <a:gd name="connsiteX3" fmla="*/ 991718 w 991746"/>
              <a:gd name="connsiteY3" fmla="*/ 527050 h 1048166"/>
              <a:gd name="connsiteX4" fmla="*/ 675488 w 991746"/>
              <a:gd name="connsiteY4" fmla="*/ 13335 h 1048166"/>
              <a:gd name="connsiteX5" fmla="*/ 231623 w 991746"/>
              <a:gd name="connsiteY5" fmla="*/ 0 h 1048166"/>
              <a:gd name="connsiteX0" fmla="*/ 231623 w 991738"/>
              <a:gd name="connsiteY0" fmla="*/ 0 h 1048166"/>
              <a:gd name="connsiteX1" fmla="*/ 20168 w 991738"/>
              <a:gd name="connsiteY1" fmla="*/ 652780 h 1048166"/>
              <a:gd name="connsiteX2" fmla="*/ 659613 w 991738"/>
              <a:gd name="connsiteY2" fmla="*/ 1044575 h 1048166"/>
              <a:gd name="connsiteX3" fmla="*/ 991718 w 991738"/>
              <a:gd name="connsiteY3" fmla="*/ 527050 h 1048166"/>
              <a:gd name="connsiteX4" fmla="*/ 675488 w 991738"/>
              <a:gd name="connsiteY4" fmla="*/ 13335 h 1048166"/>
              <a:gd name="connsiteX5" fmla="*/ 231623 w 991738"/>
              <a:gd name="connsiteY5" fmla="*/ 0 h 104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738" h="1048166">
                <a:moveTo>
                  <a:pt x="231623" y="0"/>
                </a:moveTo>
                <a:cubicBezTo>
                  <a:pt x="77953" y="96520"/>
                  <a:pt x="-51164" y="478684"/>
                  <a:pt x="20168" y="652780"/>
                </a:cubicBezTo>
                <a:cubicBezTo>
                  <a:pt x="91500" y="826876"/>
                  <a:pt x="462763" y="1081405"/>
                  <a:pt x="659613" y="1044575"/>
                </a:cubicBezTo>
                <a:cubicBezTo>
                  <a:pt x="736448" y="1031875"/>
                  <a:pt x="989072" y="698923"/>
                  <a:pt x="991718" y="527050"/>
                </a:cubicBezTo>
                <a:cubicBezTo>
                  <a:pt x="994364" y="355177"/>
                  <a:pt x="743433" y="292735"/>
                  <a:pt x="675488" y="13335"/>
                </a:cubicBezTo>
                <a:lnTo>
                  <a:pt x="231623" y="0"/>
                </a:ln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16"/>
          <p:cNvSpPr txBox="1">
            <a:spLocks noChangeArrowheads="1"/>
          </p:cNvSpPr>
          <p:nvPr/>
        </p:nvSpPr>
        <p:spPr bwMode="auto">
          <a:xfrm>
            <a:off x="4033108" y="1179165"/>
            <a:ext cx="1500732" cy="400110"/>
          </a:xfrm>
          <a:prstGeom prst="rect">
            <a:avLst/>
          </a:prstGeom>
          <a:noFill/>
          <a:ln w="9525">
            <a:noFill/>
            <a:miter lim="800000"/>
            <a:headEnd/>
            <a:tailEnd/>
          </a:ln>
          <a:effectLst/>
        </p:spPr>
        <p:txBody>
          <a:bodyPr wrap="none">
            <a:spAutoFit/>
          </a:bodyPr>
          <a:lstStyle/>
          <a:p>
            <a:pPr>
              <a:defRPr/>
            </a:pPr>
            <a:r>
              <a:rPr lang="en-US" sz="2000" kern="0" dirty="0">
                <a:solidFill>
                  <a:srgbClr val="FFFFFF"/>
                </a:solidFill>
                <a:effectLst>
                  <a:glow rad="76200">
                    <a:srgbClr val="000000">
                      <a:alpha val="60000"/>
                    </a:srgbClr>
                  </a:glow>
                </a:effectLst>
                <a:latin typeface="Calibri" pitchFamily="34" charset="0"/>
                <a:cs typeface="Calibri" pitchFamily="34" charset="0"/>
              </a:rPr>
              <a:t>City of David</a:t>
            </a:r>
          </a:p>
        </p:txBody>
      </p:sp>
      <p:cxnSp>
        <p:nvCxnSpPr>
          <p:cNvPr id="8" name="Straight Arrow Connector 7"/>
          <p:cNvCxnSpPr/>
          <p:nvPr/>
        </p:nvCxnSpPr>
        <p:spPr>
          <a:xfrm flipH="1">
            <a:off x="4338426" y="1581150"/>
            <a:ext cx="300249" cy="917805"/>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0" name="Text Box 16"/>
          <p:cNvSpPr txBox="1">
            <a:spLocks noChangeArrowheads="1"/>
          </p:cNvSpPr>
          <p:nvPr/>
        </p:nvSpPr>
        <p:spPr bwMode="auto">
          <a:xfrm>
            <a:off x="6028822" y="993249"/>
            <a:ext cx="1856598" cy="400110"/>
          </a:xfrm>
          <a:prstGeom prst="rect">
            <a:avLst/>
          </a:prstGeom>
          <a:noFill/>
          <a:ln w="9525">
            <a:noFill/>
            <a:miter lim="800000"/>
            <a:headEnd/>
            <a:tailEnd/>
          </a:ln>
          <a:effectLst/>
        </p:spPr>
        <p:txBody>
          <a:bodyPr wrap="none">
            <a:spAutoFit/>
          </a:bodyPr>
          <a:lstStyle/>
          <a:p>
            <a:pPr>
              <a:defRPr/>
            </a:pPr>
            <a:r>
              <a:rPr lang="en-US" sz="2000" kern="0" dirty="0">
                <a:solidFill>
                  <a:srgbClr val="FFFFFF"/>
                </a:solidFill>
                <a:effectLst>
                  <a:glow rad="76200">
                    <a:srgbClr val="000000">
                      <a:alpha val="60000"/>
                    </a:srgbClr>
                  </a:glow>
                </a:effectLst>
                <a:latin typeface="Calibri" pitchFamily="34" charset="0"/>
                <a:cs typeface="Calibri" pitchFamily="34" charset="0"/>
              </a:rPr>
              <a:t>Mount of Olives</a:t>
            </a:r>
          </a:p>
        </p:txBody>
      </p:sp>
      <p:cxnSp>
        <p:nvCxnSpPr>
          <p:cNvPr id="11" name="Straight Arrow Connector 10"/>
          <p:cNvCxnSpPr/>
          <p:nvPr/>
        </p:nvCxnSpPr>
        <p:spPr>
          <a:xfrm flipH="1">
            <a:off x="6634389" y="1395234"/>
            <a:ext cx="1" cy="4160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2" name="Text Box 16"/>
          <p:cNvSpPr txBox="1">
            <a:spLocks noChangeArrowheads="1"/>
          </p:cNvSpPr>
          <p:nvPr/>
        </p:nvSpPr>
        <p:spPr bwMode="auto">
          <a:xfrm>
            <a:off x="2291004" y="979110"/>
            <a:ext cx="1733167" cy="400110"/>
          </a:xfrm>
          <a:prstGeom prst="rect">
            <a:avLst/>
          </a:prstGeom>
          <a:noFill/>
          <a:ln w="9525">
            <a:noFill/>
            <a:miter lim="800000"/>
            <a:headEnd/>
            <a:tailEnd/>
          </a:ln>
          <a:effectLst/>
        </p:spPr>
        <p:txBody>
          <a:bodyPr wrap="none">
            <a:spAutoFit/>
          </a:bodyPr>
          <a:lstStyle/>
          <a:p>
            <a:pPr>
              <a:defRPr/>
            </a:pPr>
            <a:r>
              <a:rPr lang="en-US" sz="2000" kern="0" dirty="0">
                <a:solidFill>
                  <a:srgbClr val="FFFFFF"/>
                </a:solidFill>
                <a:effectLst>
                  <a:glow rad="76200">
                    <a:srgbClr val="000000">
                      <a:alpha val="60000"/>
                    </a:srgbClr>
                  </a:glow>
                </a:effectLst>
                <a:latin typeface="Calibri" pitchFamily="34" charset="0"/>
                <a:cs typeface="Calibri" pitchFamily="34" charset="0"/>
              </a:rPr>
              <a:t>Temple Mount</a:t>
            </a:r>
          </a:p>
        </p:txBody>
      </p:sp>
      <p:cxnSp>
        <p:nvCxnSpPr>
          <p:cNvPr id="13" name="Straight Arrow Connector 12"/>
          <p:cNvCxnSpPr/>
          <p:nvPr/>
        </p:nvCxnSpPr>
        <p:spPr>
          <a:xfrm>
            <a:off x="3307712" y="1379220"/>
            <a:ext cx="484024" cy="66083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5867727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handicapped beggars, mat06348.jpg"/>
          <p:cNvPicPr>
            <a:picLocks noChangeAspect="1"/>
          </p:cNvPicPr>
          <p:nvPr/>
        </p:nvPicPr>
        <p:blipFill rotWithShape="1">
          <a:blip r:embed="rId3">
            <a:extLst>
              <a:ext uri="{28A0092B-C50C-407E-A947-70E740481C1C}">
                <a14:useLocalDpi xmlns:a14="http://schemas.microsoft.com/office/drawing/2010/main" val="0"/>
              </a:ext>
            </a:extLst>
          </a:blip>
          <a:srcRect l="7223" t="11629" r="11512" b="7213"/>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9:13</a:t>
            </a:r>
          </a:p>
        </p:txBody>
      </p:sp>
      <p:sp>
        <p:nvSpPr>
          <p:cNvPr id="4" name="Title 3"/>
          <p:cNvSpPr>
            <a:spLocks noGrp="1"/>
          </p:cNvSpPr>
          <p:nvPr>
            <p:ph type="title"/>
          </p:nvPr>
        </p:nvSpPr>
        <p:spPr/>
        <p:txBody>
          <a:bodyPr/>
          <a:lstStyle/>
          <a:p>
            <a:r>
              <a:rPr lang="en-US" dirty="0"/>
              <a:t>And he was lame in both his feet</a:t>
            </a:r>
          </a:p>
        </p:txBody>
      </p:sp>
    </p:spTree>
    <p:extLst>
      <p:ext uri="{BB962C8B-B14F-4D97-AF65-F5344CB8AC3E}">
        <p14:creationId xmlns:p14="http://schemas.microsoft.com/office/powerpoint/2010/main" val="3527362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a/a6/St_Nicholas%27_and_St_Martin%27s_Orthopaedic_Hospital%2C_Pyrford%2C_Wellcome_V0029108.jpg/544px-St_Nicholas%27_and_St_Martin%27s_Orthopaedic_Hospital%2C_Pyrford%2C_Wellcome_V00291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9959" y="0"/>
            <a:ext cx="48640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boy using wooden crutches, circa 1935</a:t>
            </a:r>
          </a:p>
        </p:txBody>
      </p:sp>
      <p:sp>
        <p:nvSpPr>
          <p:cNvPr id="3" name="Text Placeholder 2"/>
          <p:cNvSpPr>
            <a:spLocks noGrp="1"/>
          </p:cNvSpPr>
          <p:nvPr>
            <p:ph type="body" sz="quarter" idx="12"/>
          </p:nvPr>
        </p:nvSpPr>
        <p:spPr/>
        <p:txBody>
          <a:bodyPr/>
          <a:lstStyle/>
          <a:p>
            <a:r>
              <a:rPr lang="en-US" dirty="0"/>
              <a:t>9:2</a:t>
            </a:r>
          </a:p>
        </p:txBody>
      </p:sp>
      <p:sp>
        <p:nvSpPr>
          <p:cNvPr id="4" name="Title 3"/>
          <p:cNvSpPr>
            <a:spLocks noGrp="1"/>
          </p:cNvSpPr>
          <p:nvPr>
            <p:ph type="title"/>
          </p:nvPr>
        </p:nvSpPr>
        <p:spPr/>
        <p:txBody>
          <a:bodyPr/>
          <a:lstStyle/>
          <a:p>
            <a:r>
              <a:rPr lang="en-US" dirty="0" err="1"/>
              <a:t>Ziba</a:t>
            </a:r>
            <a:r>
              <a:rPr lang="en-US" dirty="0"/>
              <a:t> said to the king, “There is still a son of Jonathan, who is lame in his feet”</a:t>
            </a:r>
          </a:p>
        </p:txBody>
      </p:sp>
    </p:spTree>
    <p:extLst>
      <p:ext uri="{BB962C8B-B14F-4D97-AF65-F5344CB8AC3E}">
        <p14:creationId xmlns:p14="http://schemas.microsoft.com/office/powerpoint/2010/main" val="1245246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Yarmuk Valley from south"/>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Yarmuk Valley, vicinity of proposed identifications for Lo-debar (from the south)</a:t>
            </a:r>
          </a:p>
        </p:txBody>
      </p:sp>
      <p:sp>
        <p:nvSpPr>
          <p:cNvPr id="3" name="Text Placeholder 2"/>
          <p:cNvSpPr>
            <a:spLocks noGrp="1"/>
          </p:cNvSpPr>
          <p:nvPr>
            <p:ph type="body" sz="quarter" idx="12"/>
          </p:nvPr>
        </p:nvSpPr>
        <p:spPr/>
        <p:txBody>
          <a:bodyPr/>
          <a:lstStyle/>
          <a:p>
            <a:r>
              <a:rPr lang="en-US" dirty="0"/>
              <a:t>9:4</a:t>
            </a:r>
          </a:p>
        </p:txBody>
      </p:sp>
      <p:sp>
        <p:nvSpPr>
          <p:cNvPr id="4" name="Title 3"/>
          <p:cNvSpPr>
            <a:spLocks noGrp="1"/>
          </p:cNvSpPr>
          <p:nvPr>
            <p:ph type="title"/>
          </p:nvPr>
        </p:nvSpPr>
        <p:spPr/>
        <p:txBody>
          <a:bodyPr/>
          <a:lstStyle/>
          <a:p>
            <a:r>
              <a:rPr lang="en-US" dirty="0"/>
              <a:t>And </a:t>
            </a:r>
            <a:r>
              <a:rPr lang="en-US" dirty="0" err="1"/>
              <a:t>Ziba</a:t>
            </a:r>
            <a:r>
              <a:rPr lang="en-US" dirty="0"/>
              <a:t> said, “He is in the house of Machir the son of </a:t>
            </a:r>
            <a:r>
              <a:rPr lang="en-US" dirty="0" err="1"/>
              <a:t>Ammiel</a:t>
            </a:r>
            <a:r>
              <a:rPr lang="en-US" dirty="0"/>
              <a:t>, in Lo-debar”</a:t>
            </a:r>
          </a:p>
        </p:txBody>
      </p:sp>
    </p:spTree>
    <p:extLst>
      <p:ext uri="{BB962C8B-B14F-4D97-AF65-F5344CB8AC3E}">
        <p14:creationId xmlns:p14="http://schemas.microsoft.com/office/powerpoint/2010/main" val="85385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EEB43DA-C540-4EE9-90DE-91F418CAC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65605"/>
            <a:ext cx="9143999" cy="6326787"/>
          </a:xfrm>
          <a:prstGeom prst="rect">
            <a:avLst/>
          </a:prstGeom>
        </p:spPr>
      </p:pic>
      <p:sp>
        <p:nvSpPr>
          <p:cNvPr id="2" name="Text Placeholder 1"/>
          <p:cNvSpPr>
            <a:spLocks noGrp="1"/>
          </p:cNvSpPr>
          <p:nvPr>
            <p:ph type="body" sz="quarter" idx="10"/>
          </p:nvPr>
        </p:nvSpPr>
        <p:spPr/>
        <p:txBody>
          <a:bodyPr/>
          <a:lstStyle/>
          <a:p>
            <a:r>
              <a:rPr lang="en-US" dirty="0"/>
              <a:t>Umm ed-</a:t>
            </a:r>
            <a:r>
              <a:rPr lang="en-US" dirty="0" err="1"/>
              <a:t>Dabar</a:t>
            </a:r>
            <a:r>
              <a:rPr lang="en-US" dirty="0"/>
              <a:t>, possible Lo-debar (from the east)</a:t>
            </a:r>
          </a:p>
        </p:txBody>
      </p:sp>
      <p:sp>
        <p:nvSpPr>
          <p:cNvPr id="3" name="Text Placeholder 2"/>
          <p:cNvSpPr>
            <a:spLocks noGrp="1"/>
          </p:cNvSpPr>
          <p:nvPr>
            <p:ph type="body" sz="quarter" idx="12"/>
          </p:nvPr>
        </p:nvSpPr>
        <p:spPr/>
        <p:txBody>
          <a:bodyPr/>
          <a:lstStyle/>
          <a:p>
            <a:r>
              <a:rPr lang="en-US" dirty="0"/>
              <a:t>9:4</a:t>
            </a:r>
          </a:p>
        </p:txBody>
      </p:sp>
      <p:sp>
        <p:nvSpPr>
          <p:cNvPr id="4" name="Title 3"/>
          <p:cNvSpPr>
            <a:spLocks noGrp="1"/>
          </p:cNvSpPr>
          <p:nvPr>
            <p:ph type="title"/>
          </p:nvPr>
        </p:nvSpPr>
        <p:spPr/>
        <p:txBody>
          <a:bodyPr/>
          <a:lstStyle/>
          <a:p>
            <a:r>
              <a:rPr lang="en-US" dirty="0"/>
              <a:t>And </a:t>
            </a:r>
            <a:r>
              <a:rPr lang="en-US" dirty="0" err="1"/>
              <a:t>Ziba</a:t>
            </a:r>
            <a:r>
              <a:rPr lang="en-US" dirty="0"/>
              <a:t> said, “He is in the house of Machir the son of </a:t>
            </a:r>
            <a:r>
              <a:rPr lang="en-US" dirty="0" err="1"/>
              <a:t>Ammiel</a:t>
            </a:r>
            <a:r>
              <a:rPr lang="en-US" dirty="0"/>
              <a:t>, in Lo-debar”</a:t>
            </a:r>
          </a:p>
        </p:txBody>
      </p:sp>
    </p:spTree>
    <p:extLst>
      <p:ext uri="{BB962C8B-B14F-4D97-AF65-F5344CB8AC3E}">
        <p14:creationId xmlns:p14="http://schemas.microsoft.com/office/powerpoint/2010/main" val="1113753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ush green field&#10;&#10;Description automatically generated">
            <a:extLst>
              <a:ext uri="{FF2B5EF4-FFF2-40B4-BE49-F238E27FC236}">
                <a16:creationId xmlns:a16="http://schemas.microsoft.com/office/drawing/2014/main" id="{6C74F88A-00A2-4A69-95CB-E0FA9A292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Umm ed-</a:t>
            </a:r>
            <a:r>
              <a:rPr lang="en-US" dirty="0" err="1"/>
              <a:t>Dabar</a:t>
            </a:r>
            <a:r>
              <a:rPr lang="en-US" dirty="0"/>
              <a:t>, possible Lo-debar (from the south)</a:t>
            </a:r>
          </a:p>
        </p:txBody>
      </p:sp>
      <p:sp>
        <p:nvSpPr>
          <p:cNvPr id="3" name="Text Placeholder 2"/>
          <p:cNvSpPr>
            <a:spLocks noGrp="1"/>
          </p:cNvSpPr>
          <p:nvPr>
            <p:ph type="body" sz="quarter" idx="12"/>
          </p:nvPr>
        </p:nvSpPr>
        <p:spPr/>
        <p:txBody>
          <a:bodyPr/>
          <a:lstStyle/>
          <a:p>
            <a:r>
              <a:rPr lang="en-US" dirty="0"/>
              <a:t>9:4</a:t>
            </a:r>
          </a:p>
        </p:txBody>
      </p:sp>
      <p:sp>
        <p:nvSpPr>
          <p:cNvPr id="4" name="Title 3"/>
          <p:cNvSpPr>
            <a:spLocks noGrp="1"/>
          </p:cNvSpPr>
          <p:nvPr>
            <p:ph type="title"/>
          </p:nvPr>
        </p:nvSpPr>
        <p:spPr/>
        <p:txBody>
          <a:bodyPr/>
          <a:lstStyle/>
          <a:p>
            <a:r>
              <a:rPr lang="en-US" dirty="0"/>
              <a:t>And </a:t>
            </a:r>
            <a:r>
              <a:rPr lang="en-US" dirty="0" err="1"/>
              <a:t>Ziba</a:t>
            </a:r>
            <a:r>
              <a:rPr lang="en-US" dirty="0"/>
              <a:t> said, “He is in the house of Machir the son of </a:t>
            </a:r>
            <a:r>
              <a:rPr lang="en-US" dirty="0" err="1"/>
              <a:t>Ammiel</a:t>
            </a:r>
            <a:r>
              <a:rPr lang="en-US" dirty="0"/>
              <a:t>, in Lo-debar”</a:t>
            </a:r>
          </a:p>
        </p:txBody>
      </p:sp>
    </p:spTree>
    <p:extLst>
      <p:ext uri="{BB962C8B-B14F-4D97-AF65-F5344CB8AC3E}">
        <p14:creationId xmlns:p14="http://schemas.microsoft.com/office/powerpoint/2010/main" val="1238346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57AAF1-05EB-4AA3-BC54-1EC3F52B20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Umm ed-</a:t>
            </a:r>
            <a:r>
              <a:rPr lang="en-US" dirty="0" err="1"/>
              <a:t>Dabar</a:t>
            </a:r>
            <a:r>
              <a:rPr lang="en-US" dirty="0"/>
              <a:t>, possible Lo-debar (from the south)</a:t>
            </a:r>
          </a:p>
        </p:txBody>
      </p:sp>
      <p:sp>
        <p:nvSpPr>
          <p:cNvPr id="3" name="Text Placeholder 2"/>
          <p:cNvSpPr>
            <a:spLocks noGrp="1"/>
          </p:cNvSpPr>
          <p:nvPr>
            <p:ph type="body" sz="quarter" idx="12"/>
          </p:nvPr>
        </p:nvSpPr>
        <p:spPr/>
        <p:txBody>
          <a:bodyPr/>
          <a:lstStyle/>
          <a:p>
            <a:r>
              <a:rPr lang="en-US" dirty="0"/>
              <a:t>9:4</a:t>
            </a:r>
          </a:p>
        </p:txBody>
      </p:sp>
      <p:sp>
        <p:nvSpPr>
          <p:cNvPr id="4" name="Title 3"/>
          <p:cNvSpPr>
            <a:spLocks noGrp="1"/>
          </p:cNvSpPr>
          <p:nvPr>
            <p:ph type="title"/>
          </p:nvPr>
        </p:nvSpPr>
        <p:spPr/>
        <p:txBody>
          <a:bodyPr/>
          <a:lstStyle/>
          <a:p>
            <a:r>
              <a:rPr lang="en-US" dirty="0"/>
              <a:t>And </a:t>
            </a:r>
            <a:r>
              <a:rPr lang="en-US" dirty="0" err="1"/>
              <a:t>Ziba</a:t>
            </a:r>
            <a:r>
              <a:rPr lang="en-US" dirty="0"/>
              <a:t> said, “He is in the house of Machir the son of </a:t>
            </a:r>
            <a:r>
              <a:rPr lang="en-US" dirty="0" err="1"/>
              <a:t>Ammiel</a:t>
            </a:r>
            <a:r>
              <a:rPr lang="en-US" dirty="0"/>
              <a:t>, in Lo-debar”</a:t>
            </a:r>
          </a:p>
        </p:txBody>
      </p:sp>
    </p:spTree>
    <p:extLst>
      <p:ext uri="{BB962C8B-B14F-4D97-AF65-F5344CB8AC3E}">
        <p14:creationId xmlns:p14="http://schemas.microsoft.com/office/powerpoint/2010/main" val="7999123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0Images\00Jordan adds\Gilead, Lower\sr\Yarmuk Valley from south.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3238</TotalTime>
  <Words>3684</Words>
  <Application>Microsoft Office PowerPoint</Application>
  <PresentationFormat>On-screen Show (4:3)</PresentationFormat>
  <Paragraphs>340</Paragraphs>
  <Slides>46</Slides>
  <Notes>46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46</vt:i4>
      </vt:variant>
    </vt:vector>
  </HeadingPairs>
  <TitlesOfParts>
    <vt:vector size="49" baseType="lpstr">
      <vt:lpstr>Arial</vt:lpstr>
      <vt:lpstr>Calibri</vt:lpstr>
      <vt:lpstr>PhotoCompanion</vt:lpstr>
      <vt:lpstr>2 Samuel 9</vt:lpstr>
      <vt:lpstr>David said, “Is anyone left of Saul’s house, that I may show him kindness for Jonathan’s sake?”</vt:lpstr>
      <vt:lpstr>David said, “Is anyone left of Saul’s house, that I may show him kindness for Jonathan’s sake?”</vt:lpstr>
      <vt:lpstr>There was a servant from Saul’s house named Ziba, and they called him to David</vt:lpstr>
      <vt:lpstr>Ziba said to the king, “There is still a son of Jonathan, who is lame in his feet”</vt:lpstr>
      <vt:lpstr>And Ziba said, “He is in the house of Machir the son of Ammiel, in Lo-debar”</vt:lpstr>
      <vt:lpstr>And Ziba said, “He is in the house of Machir the son of Ammiel, in Lo-debar”</vt:lpstr>
      <vt:lpstr>And Ziba said, “He is in the house of Machir the son of Ammiel, in Lo-debar”</vt:lpstr>
      <vt:lpstr>And Ziba said, “He is in the house of Machir the son of Ammiel, in Lo-debar”</vt:lpstr>
      <vt:lpstr>And Ziba said, “He is in the house of Machir the son of Ammiel, in Lo-debar”</vt:lpstr>
      <vt:lpstr>So David sent and had him brought from there</vt:lpstr>
      <vt:lpstr>So David sent and had him brought from there</vt:lpstr>
      <vt:lpstr>So David sent and had him brought from there</vt:lpstr>
      <vt:lpstr>So David sent and had him brought from there</vt:lpstr>
      <vt:lpstr>So David sent and had him brought from there</vt:lpstr>
      <vt:lpstr>Mephibosheth, son of Jonathan, son of Saul, came to David, fell on his face, and paid homage</vt:lpstr>
      <vt:lpstr>Mephibosheth, son of Jonathan, son of Saul, came to David, fell on his face, and paid homage</vt:lpstr>
      <vt:lpstr>Then David said, “Fear not, for I will surely show you kindness for Jonathan your father’s sake”</vt:lpstr>
      <vt:lpstr>Then David said, “Fear not, for I will surely show you kindness for Jonathan your father’s sake”</vt:lpstr>
      <vt:lpstr>I will restore to you all the land of Saul your grandfather</vt:lpstr>
      <vt:lpstr>I will restore to you all the land of Saul your grandfather</vt:lpstr>
      <vt:lpstr>I will restore to you all the land of Saul your grandfather</vt:lpstr>
      <vt:lpstr>I will restore to you all the land of Saul your grandfather</vt:lpstr>
      <vt:lpstr>And you will always eat meals at my table</vt:lpstr>
      <vt:lpstr>And you will always eat meals at my table</vt:lpstr>
      <vt:lpstr>Then Mephibosheth again bowed low out of respect</vt:lpstr>
      <vt:lpstr>Then Mephibosheth again bowed low out of respect</vt:lpstr>
      <vt:lpstr>What is your servant, that you should look upon such a dead dog as I?</vt:lpstr>
      <vt:lpstr>What is your servant, that you should look upon such a dead dog as I?</vt:lpstr>
      <vt:lpstr>What is your servant, that you should look upon such a dead dog as I?</vt:lpstr>
      <vt:lpstr>Then the king called to Ziba, Saul’s servant</vt:lpstr>
      <vt:lpstr>You, your sons, and your servants shall till the land for him</vt:lpstr>
      <vt:lpstr>You, your sons, and your servants shall till the land for him</vt:lpstr>
      <vt:lpstr>You, your sons, and your servants shall till the land for him and bring in the produce</vt:lpstr>
      <vt:lpstr>You, your sons, and your servants shall till the land for him and bring in the produce</vt:lpstr>
      <vt:lpstr>You, your sons, and your servants shall till the land for him and bring in the produce</vt:lpstr>
      <vt:lpstr>You, your sons, and your servants shall till the land for him and bring in the produce</vt:lpstr>
      <vt:lpstr>So that your master’s grandson may have bread to eat</vt:lpstr>
      <vt:lpstr>Mephibosheth your master’s son shall always eat bread at my table</vt:lpstr>
      <vt:lpstr>Now Ziba had fifteen sons and twenty servants</vt:lpstr>
      <vt:lpstr>So Mephibosheth ate at the table of David, like one of the king’s sons</vt:lpstr>
      <vt:lpstr>Mephibosheth had a young son, whose name was Mica</vt:lpstr>
      <vt:lpstr>Everyone that lived in the house of Ziba was a servant of Mephibosheth</vt:lpstr>
      <vt:lpstr>Mephibosheth himself lived in Jerusalem, and he regularly ate at the king’s table</vt:lpstr>
      <vt:lpstr>Mephibosheth himself lived in Jerusalem, and he regularly ate at the king’s table</vt:lpstr>
      <vt:lpstr>And he was lame in both his feet</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9, Photo Companion to the Bible</dc:title>
  <dc:subject>Photo Companion to the Bible</dc:subject>
  <dc:creator>BiblePlaces.com</dc:creator>
  <cp:lastModifiedBy>Todd Bolen</cp:lastModifiedBy>
  <cp:revision>50</cp:revision>
  <dcterms:created xsi:type="dcterms:W3CDTF">2020-04-07T20:34:59Z</dcterms:created>
  <dcterms:modified xsi:type="dcterms:W3CDTF">2021-09-05T00:13:09Z</dcterms:modified>
</cp:coreProperties>
</file>